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 id="2147483804" r:id="rId3"/>
    <p:sldMasterId id="2147483816" r:id="rId4"/>
  </p:sldMasterIdLst>
  <p:notesMasterIdLst>
    <p:notesMasterId r:id="rId19"/>
  </p:notesMasterIdLst>
  <p:sldIdLst>
    <p:sldId id="256" r:id="rId5"/>
    <p:sldId id="272" r:id="rId6"/>
    <p:sldId id="277" r:id="rId7"/>
    <p:sldId id="271" r:id="rId8"/>
    <p:sldId id="274" r:id="rId9"/>
    <p:sldId id="259" r:id="rId10"/>
    <p:sldId id="278" r:id="rId11"/>
    <p:sldId id="279" r:id="rId12"/>
    <p:sldId id="275" r:id="rId13"/>
    <p:sldId id="282" r:id="rId14"/>
    <p:sldId id="276" r:id="rId15"/>
    <p:sldId id="261" r:id="rId16"/>
    <p:sldId id="269" r:id="rId17"/>
    <p:sldId id="283"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8" autoAdjust="0"/>
    <p:restoredTop sz="96917" autoAdjust="0"/>
  </p:normalViewPr>
  <p:slideViewPr>
    <p:cSldViewPr>
      <p:cViewPr varScale="1">
        <p:scale>
          <a:sx n="106" d="100"/>
          <a:sy n="106" d="100"/>
        </p:scale>
        <p:origin x="11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5267D99-2E42-4EEF-BC01-85FD11A59572}" type="datetimeFigureOut">
              <a:rPr lang="en-GB" smtClean="0"/>
              <a:t>27/09/2017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4EB751F-84C0-4775-932C-D15C2EC1A396}" type="slidenum">
              <a:rPr lang="en-GB" smtClean="0"/>
              <a:t>‹#›</a:t>
            </a:fld>
            <a:endParaRPr lang="en-GB"/>
          </a:p>
        </p:txBody>
      </p:sp>
    </p:spTree>
    <p:extLst>
      <p:ext uri="{BB962C8B-B14F-4D97-AF65-F5344CB8AC3E}">
        <p14:creationId xmlns:p14="http://schemas.microsoft.com/office/powerpoint/2010/main" val="374351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B751F-84C0-4775-932C-D15C2EC1A396}" type="slidenum">
              <a:rPr lang="en-GB" smtClean="0"/>
              <a:t>1</a:t>
            </a:fld>
            <a:endParaRPr lang="en-GB"/>
          </a:p>
        </p:txBody>
      </p:sp>
    </p:spTree>
    <p:extLst>
      <p:ext uri="{BB962C8B-B14F-4D97-AF65-F5344CB8AC3E}">
        <p14:creationId xmlns:p14="http://schemas.microsoft.com/office/powerpoint/2010/main" val="2102981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B751F-84C0-4775-932C-D15C2EC1A396}" type="slidenum">
              <a:rPr lang="en-GB" smtClean="0"/>
              <a:t>12</a:t>
            </a:fld>
            <a:endParaRPr lang="en-GB"/>
          </a:p>
        </p:txBody>
      </p:sp>
    </p:spTree>
    <p:extLst>
      <p:ext uri="{BB962C8B-B14F-4D97-AF65-F5344CB8AC3E}">
        <p14:creationId xmlns:p14="http://schemas.microsoft.com/office/powerpoint/2010/main" val="761018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B751F-84C0-4775-932C-D15C2EC1A396}" type="slidenum">
              <a:rPr lang="en-GB" smtClean="0"/>
              <a:t>13</a:t>
            </a:fld>
            <a:endParaRPr lang="en-GB"/>
          </a:p>
        </p:txBody>
      </p:sp>
    </p:spTree>
    <p:extLst>
      <p:ext uri="{BB962C8B-B14F-4D97-AF65-F5344CB8AC3E}">
        <p14:creationId xmlns:p14="http://schemas.microsoft.com/office/powerpoint/2010/main" val="2405698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B751F-84C0-4775-932C-D15C2EC1A396}" type="slidenum">
              <a:rPr lang="en-GB" smtClean="0"/>
              <a:t>2</a:t>
            </a:fld>
            <a:endParaRPr lang="en-GB"/>
          </a:p>
        </p:txBody>
      </p:sp>
    </p:spTree>
    <p:extLst>
      <p:ext uri="{BB962C8B-B14F-4D97-AF65-F5344CB8AC3E}">
        <p14:creationId xmlns:p14="http://schemas.microsoft.com/office/powerpoint/2010/main" val="3166494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AU" dirty="0"/>
          </a:p>
        </p:txBody>
      </p:sp>
      <p:sp>
        <p:nvSpPr>
          <p:cNvPr id="4" name="Slide Number Placeholder 3"/>
          <p:cNvSpPr>
            <a:spLocks noGrp="1"/>
          </p:cNvSpPr>
          <p:nvPr>
            <p:ph type="sldNum" sz="quarter" idx="10"/>
          </p:nvPr>
        </p:nvSpPr>
        <p:spPr/>
        <p:txBody>
          <a:bodyPr/>
          <a:lstStyle/>
          <a:p>
            <a:fld id="{7B7725F9-83D4-4171-B1E0-171D9A8E14C0}" type="slidenum">
              <a:rPr lang="en-AU" smtClean="0">
                <a:solidFill>
                  <a:prstClr val="black"/>
                </a:solidFill>
              </a:rPr>
              <a:pPr/>
              <a:t>3</a:t>
            </a:fld>
            <a:endParaRPr lang="en-AU">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B751F-84C0-4775-932C-D15C2EC1A396}" type="slidenum">
              <a:rPr lang="en-GB" smtClean="0"/>
              <a:t>4</a:t>
            </a:fld>
            <a:endParaRPr lang="en-GB"/>
          </a:p>
        </p:txBody>
      </p:sp>
    </p:spTree>
    <p:extLst>
      <p:ext uri="{BB962C8B-B14F-4D97-AF65-F5344CB8AC3E}">
        <p14:creationId xmlns:p14="http://schemas.microsoft.com/office/powerpoint/2010/main" val="4248337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B751F-84C0-4775-932C-D15C2EC1A396}" type="slidenum">
              <a:rPr lang="en-GB" smtClean="0"/>
              <a:t>5</a:t>
            </a:fld>
            <a:endParaRPr lang="en-GB"/>
          </a:p>
        </p:txBody>
      </p:sp>
    </p:spTree>
    <p:extLst>
      <p:ext uri="{BB962C8B-B14F-4D97-AF65-F5344CB8AC3E}">
        <p14:creationId xmlns:p14="http://schemas.microsoft.com/office/powerpoint/2010/main" val="4248337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B751F-84C0-4775-932C-D15C2EC1A396}" type="slidenum">
              <a:rPr lang="en-GB" smtClean="0"/>
              <a:t>6</a:t>
            </a:fld>
            <a:endParaRPr lang="en-GB"/>
          </a:p>
        </p:txBody>
      </p:sp>
    </p:spTree>
    <p:extLst>
      <p:ext uri="{BB962C8B-B14F-4D97-AF65-F5344CB8AC3E}">
        <p14:creationId xmlns:p14="http://schemas.microsoft.com/office/powerpoint/2010/main" val="2761693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B7725F9-83D4-4171-B1E0-171D9A8E14C0}" type="slidenum">
              <a:rPr lang="en-AU" smtClean="0">
                <a:solidFill>
                  <a:prstClr val="black"/>
                </a:solidFill>
              </a:rPr>
              <a:pPr/>
              <a:t>7</a:t>
            </a:fld>
            <a:endParaRPr lang="en-AU">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Here are a few questions you agencies and country teams can ask themselves,</a:t>
            </a:r>
            <a:r>
              <a:rPr lang="en-AU" baseline="0" dirty="0"/>
              <a:t> as a self assessment of how they are </a:t>
            </a:r>
            <a:r>
              <a:rPr lang="en-AU" baseline="0"/>
              <a:t>actually taking </a:t>
            </a:r>
            <a:r>
              <a:rPr lang="en-AU" baseline="0" dirty="0"/>
              <a:t>account, giving account and being held into account.</a:t>
            </a:r>
            <a:endParaRPr lang="en-AU" dirty="0"/>
          </a:p>
        </p:txBody>
      </p:sp>
      <p:sp>
        <p:nvSpPr>
          <p:cNvPr id="4" name="Slide Number Placeholder 3"/>
          <p:cNvSpPr>
            <a:spLocks noGrp="1"/>
          </p:cNvSpPr>
          <p:nvPr>
            <p:ph type="sldNum" sz="quarter" idx="10"/>
          </p:nvPr>
        </p:nvSpPr>
        <p:spPr/>
        <p:txBody>
          <a:bodyPr/>
          <a:lstStyle/>
          <a:p>
            <a:fld id="{7B7725F9-83D4-4171-B1E0-171D9A8E14C0}" type="slidenum">
              <a:rPr lang="en-AU" smtClean="0">
                <a:solidFill>
                  <a:prstClr val="black"/>
                </a:solidFill>
              </a:rPr>
              <a:pPr/>
              <a:t>8</a:t>
            </a:fld>
            <a:endParaRPr lang="en-AU">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B751F-84C0-4775-932C-D15C2EC1A396}" type="slidenum">
              <a:rPr lang="en-GB" smtClean="0"/>
              <a:t>9</a:t>
            </a:fld>
            <a:endParaRPr lang="en-GB"/>
          </a:p>
        </p:txBody>
      </p:sp>
    </p:spTree>
    <p:extLst>
      <p:ext uri="{BB962C8B-B14F-4D97-AF65-F5344CB8AC3E}">
        <p14:creationId xmlns:p14="http://schemas.microsoft.com/office/powerpoint/2010/main" val="2761693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3A1F84B7-FD4F-4F6D-92F2-BD6BE4D2770E}" type="datetimeFigureOut">
              <a:rPr lang="fr-FR" smtClean="0"/>
              <a:t>27/09/2017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1836935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3A1F84B7-FD4F-4F6D-92F2-BD6BE4D2770E}" type="datetimeFigureOut">
              <a:rPr lang="fr-FR" smtClean="0"/>
              <a:t>27/09/2017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2016179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3A1F84B7-FD4F-4F6D-92F2-BD6BE4D2770E}" type="datetimeFigureOut">
              <a:rPr lang="fr-FR" smtClean="0"/>
              <a:t>27/09/2017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2986450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BDD33175-F21A-4472-AAB4-CA7C393C302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89082026"/>
      </p:ext>
    </p:extLst>
  </p:cSld>
  <p:clrMapOvr>
    <a:masterClrMapping/>
  </p:clrMapOvr>
  <p:transition advTm="700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DA2A3623-59A5-4232-B7CE-BD852915C05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58596937"/>
      </p:ext>
    </p:extLst>
  </p:cSld>
  <p:clrMapOvr>
    <a:masterClrMapping/>
  </p:clrMapOvr>
  <p:transition advTm="700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768C0F24-D910-4AB9-8475-0F3B9A13F54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41800364"/>
      </p:ext>
    </p:extLst>
  </p:cSld>
  <p:clrMapOvr>
    <a:masterClrMapping/>
  </p:clrMapOvr>
  <p:transition advTm="700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0A3B2CD-B1AF-4156-884B-C7C8F20B846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8638318"/>
      </p:ext>
    </p:extLst>
  </p:cSld>
  <p:clrMapOvr>
    <a:masterClrMapping/>
  </p:clrMapOvr>
  <p:transition advTm="700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20D33163-47B7-44B6-94BD-A2A27BF84F6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87843456"/>
      </p:ext>
    </p:extLst>
  </p:cSld>
  <p:clrMapOvr>
    <a:masterClrMapping/>
  </p:clrMapOvr>
  <p:transition advTm="700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
          <p:cNvSpPr>
            <a:spLocks noGrp="1" noChangeArrowheads="1"/>
          </p:cNvSpPr>
          <p:nvPr>
            <p:ph type="sldNum" sz="quarter" idx="12"/>
          </p:nvPr>
        </p:nvSpPr>
        <p:spPr>
          <a:ln/>
        </p:spPr>
        <p:txBody>
          <a:bodyPr/>
          <a:lstStyle>
            <a:lvl1pPr>
              <a:defRPr/>
            </a:lvl1pPr>
          </a:lstStyle>
          <a:p>
            <a:pPr>
              <a:defRPr/>
            </a:pPr>
            <a:fld id="{07969E52-1D93-478C-8B81-6FFE2B6BB4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92369150"/>
      </p:ext>
    </p:extLst>
  </p:cSld>
  <p:clrMapOvr>
    <a:masterClrMapping/>
  </p:clrMapOvr>
  <p:transition advTm="700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2"/>
          </p:nvPr>
        </p:nvSpPr>
        <p:spPr>
          <a:ln/>
        </p:spPr>
        <p:txBody>
          <a:bodyPr/>
          <a:lstStyle>
            <a:lvl1pPr>
              <a:defRPr/>
            </a:lvl1pPr>
          </a:lstStyle>
          <a:p>
            <a:pPr>
              <a:defRPr/>
            </a:pPr>
            <a:fld id="{406ECE94-5AED-44FC-85F6-79D6F404293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58679174"/>
      </p:ext>
    </p:extLst>
  </p:cSld>
  <p:clrMapOvr>
    <a:masterClrMapping/>
  </p:clrMapOvr>
  <p:transition advTm="700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260E706-8853-43A4-90F3-4716524D2F4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4337592"/>
      </p:ext>
    </p:extLst>
  </p:cSld>
  <p:clrMapOvr>
    <a:masterClrMapping/>
  </p:clrMapOvr>
  <p:transition advTm="7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3A1F84B7-FD4F-4F6D-92F2-BD6BE4D2770E}" type="datetimeFigureOut">
              <a:rPr lang="fr-FR" smtClean="0"/>
              <a:t>27/09/2017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3392981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804297-EEE9-4880-8ACF-6FF6CB8AE06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99649225"/>
      </p:ext>
    </p:extLst>
  </p:cSld>
  <p:clrMapOvr>
    <a:masterClrMapping/>
  </p:clrMapOvr>
  <p:transition advTm="700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5020E129-728D-486C-8491-E3B8AC642A8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22957215"/>
      </p:ext>
    </p:extLst>
  </p:cSld>
  <p:clrMapOvr>
    <a:masterClrMapping/>
  </p:clrMapOvr>
  <p:transition advTm="700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F220DE-8CB8-43FC-8F43-F1E52FB8477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87816273"/>
      </p:ext>
    </p:extLst>
  </p:cSld>
  <p:clrMapOvr>
    <a:masterClrMapping/>
  </p:clrMapOvr>
  <p:transition advTm="700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29240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464622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5158970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3248765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0915911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873597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34739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1F84B7-FD4F-4F6D-92F2-BD6BE4D2770E}" type="datetimeFigureOut">
              <a:rPr lang="fr-FR" smtClean="0"/>
              <a:t>27/09/2017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18640205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6086620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216737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3955906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7749349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9337509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4341811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6639662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6633586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228010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60066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3A1F84B7-FD4F-4F6D-92F2-BD6BE4D2770E}" type="datetimeFigureOut">
              <a:rPr lang="fr-FR" smtClean="0"/>
              <a:t>27/09/2017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4048953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1055017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3720141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0253891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6655972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10191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3A1F84B7-FD4F-4F6D-92F2-BD6BE4D2770E}" type="datetimeFigureOut">
              <a:rPr lang="fr-FR" smtClean="0"/>
              <a:t>27/09/2017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106484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3A1F84B7-FD4F-4F6D-92F2-BD6BE4D2770E}" type="datetimeFigureOut">
              <a:rPr lang="fr-FR" smtClean="0"/>
              <a:t>27/09/2017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365932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F84B7-FD4F-4F6D-92F2-BD6BE4D2770E}" type="datetimeFigureOut">
              <a:rPr lang="fr-FR" smtClean="0"/>
              <a:t>27/09/2017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1306029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1F84B7-FD4F-4F6D-92F2-BD6BE4D2770E}" type="datetimeFigureOut">
              <a:rPr lang="fr-FR" smtClean="0"/>
              <a:t>27/09/2017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3241415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1F84B7-FD4F-4F6D-92F2-BD6BE4D2770E}" type="datetimeFigureOut">
              <a:rPr lang="fr-FR" smtClean="0"/>
              <a:t>27/09/2017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A479A3-2637-4373-AC8C-083097F14887}" type="slidenum">
              <a:rPr lang="fr-FR" smtClean="0"/>
              <a:t>‹#›</a:t>
            </a:fld>
            <a:endParaRPr lang="fr-FR"/>
          </a:p>
        </p:txBody>
      </p:sp>
    </p:spTree>
    <p:extLst>
      <p:ext uri="{BB962C8B-B14F-4D97-AF65-F5344CB8AC3E}">
        <p14:creationId xmlns:p14="http://schemas.microsoft.com/office/powerpoint/2010/main" val="120315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F84B7-FD4F-4F6D-92F2-BD6BE4D2770E}" type="datetimeFigureOut">
              <a:rPr lang="fr-FR" smtClean="0"/>
              <a:t>27/09/2017</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479A3-2637-4373-AC8C-083097F14887}" type="slidenum">
              <a:rPr lang="fr-FR" smtClean="0"/>
              <a:t>‹#›</a:t>
            </a:fld>
            <a:endParaRPr lang="fr-FR"/>
          </a:p>
        </p:txBody>
      </p:sp>
    </p:spTree>
    <p:extLst>
      <p:ext uri="{BB962C8B-B14F-4D97-AF65-F5344CB8AC3E}">
        <p14:creationId xmlns:p14="http://schemas.microsoft.com/office/powerpoint/2010/main" val="103181368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folHlink"/>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0" y="0"/>
            <a:ext cx="9144000" cy="6858000"/>
            <a:chOff x="0" y="0"/>
            <a:chExt cx="5760" cy="4320"/>
          </a:xfrm>
        </p:grpSpPr>
        <p:pic>
          <p:nvPicPr>
            <p:cNvPr id="2056" name="Picture 12" descr="tikeny10"/>
            <p:cNvPicPr>
              <a:picLocks noChangeAspect="1" noChangeArrowheads="1"/>
            </p:cNvPicPr>
            <p:nvPr/>
          </p:nvPicPr>
          <p:blipFill>
            <a:blip r:embed="rId13" cstate="print"/>
            <a:srcRect/>
            <a:stretch>
              <a:fillRect/>
            </a:stretch>
          </p:blipFill>
          <p:spPr bwMode="auto">
            <a:xfrm>
              <a:off x="0" y="1571"/>
              <a:ext cx="3202" cy="2749"/>
            </a:xfrm>
            <a:prstGeom prst="rect">
              <a:avLst/>
            </a:prstGeom>
            <a:noFill/>
            <a:ln w="9525">
              <a:noFill/>
              <a:miter lim="800000"/>
              <a:headEnd/>
              <a:tailEnd/>
            </a:ln>
          </p:spPr>
        </p:pic>
        <p:sp>
          <p:nvSpPr>
            <p:cNvPr id="2057" name="Rectangle 13"/>
            <p:cNvSpPr>
              <a:spLocks noChangeArrowheads="1"/>
            </p:cNvSpPr>
            <p:nvPr/>
          </p:nvSpPr>
          <p:spPr bwMode="auto">
            <a:xfrm>
              <a:off x="0" y="0"/>
              <a:ext cx="5760" cy="43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fontAlgn="base">
                <a:spcBef>
                  <a:spcPct val="0"/>
                </a:spcBef>
                <a:spcAft>
                  <a:spcPct val="0"/>
                </a:spcAft>
                <a:defRPr/>
              </a:pPr>
              <a:endParaRPr lang="en-US" altLang="en-US" sz="1800">
                <a:solidFill>
                  <a:srgbClr val="FFFFFF"/>
                </a:solidFill>
                <a:latin typeface="Arial" charset="0"/>
              </a:endParaRPr>
            </a:p>
          </p:txBody>
        </p:sp>
        <p:pic>
          <p:nvPicPr>
            <p:cNvPr id="2058" name="Picture 14" descr="tikenya red"/>
            <p:cNvPicPr>
              <a:picLocks noChangeAspect="1" noChangeArrowheads="1"/>
            </p:cNvPicPr>
            <p:nvPr/>
          </p:nvPicPr>
          <p:blipFill>
            <a:blip r:embed="rId14" cstate="print"/>
            <a:srcRect/>
            <a:stretch>
              <a:fillRect/>
            </a:stretch>
          </p:blipFill>
          <p:spPr bwMode="auto">
            <a:xfrm>
              <a:off x="229" y="197"/>
              <a:ext cx="1403" cy="492"/>
            </a:xfrm>
            <a:prstGeom prst="rect">
              <a:avLst/>
            </a:prstGeom>
            <a:solidFill>
              <a:srgbClr val="FFFFFF"/>
            </a:solidFill>
            <a:ln w="9525">
              <a:noFill/>
              <a:miter lim="800000"/>
              <a:headEnd/>
              <a:tailEnd/>
            </a:ln>
          </p:spPr>
        </p:pic>
        <p:pic>
          <p:nvPicPr>
            <p:cNvPr id="2059" name="Picture 15" descr="TILogo5"/>
            <p:cNvPicPr>
              <a:picLocks noChangeAspect="1" noChangeArrowheads="1"/>
            </p:cNvPicPr>
            <p:nvPr/>
          </p:nvPicPr>
          <p:blipFill>
            <a:blip r:embed="rId15" cstate="print"/>
            <a:srcRect/>
            <a:stretch>
              <a:fillRect/>
            </a:stretch>
          </p:blipFill>
          <p:spPr bwMode="auto">
            <a:xfrm>
              <a:off x="5074" y="3665"/>
              <a:ext cx="558" cy="591"/>
            </a:xfrm>
            <a:prstGeom prst="rect">
              <a:avLst/>
            </a:prstGeom>
            <a:solidFill>
              <a:srgbClr val="FFFFFF"/>
            </a:solidFill>
            <a:ln w="9525">
              <a:noFill/>
              <a:miter lim="800000"/>
              <a:headEnd/>
              <a:tailEnd/>
            </a:ln>
          </p:spPr>
        </p:pic>
      </p:grpSp>
      <p:sp>
        <p:nvSpPr>
          <p:cNvPr id="2051"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2"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 name="Date Placeholder 16"/>
          <p:cNvSpPr>
            <a:spLocks noGrp="1" noChangeArrowheads="1"/>
          </p:cNvSpPr>
          <p:nvPr>
            <p:ph type="dt" sz="half" idx="2"/>
          </p:nvPr>
        </p:nvSpPr>
        <p:spPr bwMode="auto">
          <a:xfrm>
            <a:off x="536575" y="6248400"/>
            <a:ext cx="2054225"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000">
                <a:latin typeface="+mn-lt"/>
                <a:cs typeface="+mn-cs"/>
              </a:defRPr>
            </a:lvl1pPr>
          </a:lstStyle>
          <a:p>
            <a:pPr fontAlgn="base">
              <a:spcBef>
                <a:spcPct val="0"/>
              </a:spcBef>
              <a:spcAft>
                <a:spcPct val="0"/>
              </a:spcAft>
              <a:defRPr/>
            </a:pPr>
            <a:endParaRPr lang="en-US">
              <a:solidFill>
                <a:srgbClr val="FFFFFF"/>
              </a:solidFill>
            </a:endParaRPr>
          </a:p>
        </p:txBody>
      </p:sp>
      <p:sp>
        <p:nvSpPr>
          <p:cNvPr id="18" name="Footer Placeholder 17"/>
          <p:cNvSpPr>
            <a:spLocks noGrp="1" noChangeArrowheads="1"/>
          </p:cNvSpPr>
          <p:nvPr>
            <p:ph type="ftr" sz="quarter" idx="3"/>
          </p:nvPr>
        </p:nvSpPr>
        <p:spPr bwMode="auto">
          <a:xfrm>
            <a:off x="3251200" y="6248400"/>
            <a:ext cx="2887663"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000">
                <a:latin typeface="+mn-lt"/>
                <a:cs typeface="+mn-cs"/>
              </a:defRPr>
            </a:lvl1pPr>
          </a:lstStyle>
          <a:p>
            <a:pPr fontAlgn="base">
              <a:spcBef>
                <a:spcPct val="0"/>
              </a:spcBef>
              <a:spcAft>
                <a:spcPct val="0"/>
              </a:spcAft>
              <a:defRPr/>
            </a:pPr>
            <a:endParaRPr lang="en-US">
              <a:solidFill>
                <a:srgbClr val="FFFFFF"/>
              </a:solidFill>
            </a:endParaRPr>
          </a:p>
        </p:txBody>
      </p:sp>
      <p:sp>
        <p:nvSpPr>
          <p:cNvPr id="19" name="Slide Number Placeholder 18"/>
          <p:cNvSpPr>
            <a:spLocks noGrp="1" noChangeArrowheads="1"/>
          </p:cNvSpPr>
          <p:nvPr>
            <p:ph type="sldNum" sz="quarter" idx="4"/>
          </p:nvPr>
        </p:nvSpPr>
        <p:spPr bwMode="auto">
          <a:xfrm>
            <a:off x="6788150" y="6257925"/>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000">
                <a:latin typeface="+mn-lt"/>
                <a:cs typeface="+mn-cs"/>
              </a:defRPr>
            </a:lvl1pPr>
          </a:lstStyle>
          <a:p>
            <a:pPr fontAlgn="base">
              <a:spcBef>
                <a:spcPct val="0"/>
              </a:spcBef>
              <a:spcAft>
                <a:spcPct val="0"/>
              </a:spcAft>
              <a:defRPr/>
            </a:pPr>
            <a:fld id="{028E5DB1-1055-4E95-8B3E-FE9C84924469}"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395794986"/>
      </p:ext>
    </p:extLst>
  </p:cSld>
  <p:clrMap bg1="dk2" tx1="lt1" bg2="dk1"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advTm="7000"/>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l" rtl="0" eaLnBrk="0" fontAlgn="base" hangingPunct="0">
        <a:lnSpc>
          <a:spcPct val="80000"/>
        </a:lnSpc>
        <a:spcBef>
          <a:spcPct val="0"/>
        </a:spcBef>
        <a:spcAft>
          <a:spcPct val="0"/>
        </a:spcAft>
        <a:defRPr sz="4400">
          <a:solidFill>
            <a:schemeClr val="tx2"/>
          </a:solidFill>
          <a:latin typeface="Times New Roman" pitchFamily="18" charset="0"/>
        </a:defRPr>
      </a:lvl6pPr>
      <a:lvl7pPr marL="914400" algn="l" rtl="0" eaLnBrk="0" fontAlgn="base" hangingPunct="0">
        <a:lnSpc>
          <a:spcPct val="80000"/>
        </a:lnSpc>
        <a:spcBef>
          <a:spcPct val="0"/>
        </a:spcBef>
        <a:spcAft>
          <a:spcPct val="0"/>
        </a:spcAft>
        <a:defRPr sz="4400">
          <a:solidFill>
            <a:schemeClr val="tx2"/>
          </a:solidFill>
          <a:latin typeface="Times New Roman" pitchFamily="18" charset="0"/>
        </a:defRPr>
      </a:lvl7pPr>
      <a:lvl8pPr marL="1371600" algn="l" rtl="0" eaLnBrk="0" fontAlgn="base" hangingPunct="0">
        <a:lnSpc>
          <a:spcPct val="80000"/>
        </a:lnSpc>
        <a:spcBef>
          <a:spcPct val="0"/>
        </a:spcBef>
        <a:spcAft>
          <a:spcPct val="0"/>
        </a:spcAft>
        <a:defRPr sz="4400">
          <a:solidFill>
            <a:schemeClr val="tx2"/>
          </a:solidFill>
          <a:latin typeface="Times New Roman" pitchFamily="18" charset="0"/>
        </a:defRPr>
      </a:lvl8pPr>
      <a:lvl9pPr marL="1828800" algn="l" rtl="0" eaLnBrk="0" fontAlgn="base" hangingPunct="0">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bg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bg1"/>
          </a:solidFill>
          <a:latin typeface="+mn-lt"/>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bg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bg1"/>
          </a:solidFill>
          <a:latin typeface="+mn-lt"/>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bg1"/>
          </a:solidFill>
          <a:latin typeface="+mn-lt"/>
        </a:defRPr>
      </a:lvl5pPr>
      <a:lvl6pPr marL="2514600" indent="-228600" algn="l" rtl="0" eaLnBrk="0" fontAlgn="base" hangingPunct="0">
        <a:spcBef>
          <a:spcPct val="20000"/>
        </a:spcBef>
        <a:spcAft>
          <a:spcPct val="0"/>
        </a:spcAft>
        <a:buClr>
          <a:schemeClr val="tx1"/>
        </a:buClr>
        <a:buSzPct val="85000"/>
        <a:buFont typeface="Wingdings" pitchFamily="2" charset="2"/>
        <a:buChar char="§"/>
        <a:defRPr sz="2000">
          <a:solidFill>
            <a:schemeClr val="bg1"/>
          </a:solidFill>
          <a:latin typeface="+mn-lt"/>
        </a:defRPr>
      </a:lvl6pPr>
      <a:lvl7pPr marL="2971800" indent="-228600" algn="l" rtl="0" eaLnBrk="0" fontAlgn="base" hangingPunct="0">
        <a:spcBef>
          <a:spcPct val="20000"/>
        </a:spcBef>
        <a:spcAft>
          <a:spcPct val="0"/>
        </a:spcAft>
        <a:buClr>
          <a:schemeClr val="tx1"/>
        </a:buClr>
        <a:buSzPct val="85000"/>
        <a:buFont typeface="Wingdings" pitchFamily="2" charset="2"/>
        <a:buChar char="§"/>
        <a:defRPr sz="2000">
          <a:solidFill>
            <a:schemeClr val="bg1"/>
          </a:solidFill>
          <a:latin typeface="+mn-lt"/>
        </a:defRPr>
      </a:lvl7pPr>
      <a:lvl8pPr marL="3429000" indent="-228600" algn="l" rtl="0" eaLnBrk="0" fontAlgn="base" hangingPunct="0">
        <a:spcBef>
          <a:spcPct val="20000"/>
        </a:spcBef>
        <a:spcAft>
          <a:spcPct val="0"/>
        </a:spcAft>
        <a:buClr>
          <a:schemeClr val="tx1"/>
        </a:buClr>
        <a:buSzPct val="85000"/>
        <a:buFont typeface="Wingdings" pitchFamily="2" charset="2"/>
        <a:buChar char="§"/>
        <a:defRPr sz="2000">
          <a:solidFill>
            <a:schemeClr val="bg1"/>
          </a:solidFill>
          <a:latin typeface="+mn-lt"/>
        </a:defRPr>
      </a:lvl8pPr>
      <a:lvl9pPr marL="3886200" indent="-228600" algn="l" rtl="0" eaLnBrk="0" fontAlgn="base" hangingPunct="0">
        <a:spcBef>
          <a:spcPct val="20000"/>
        </a:spcBef>
        <a:spcAft>
          <a:spcPct val="0"/>
        </a:spcAft>
        <a:buClr>
          <a:schemeClr val="tx1"/>
        </a:buClr>
        <a:buSzPct val="85000"/>
        <a:buFont typeface="Wingdings" pitchFamily="2" charset="2"/>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11F1E-0B7A-47ED-BA06-E145B2077619}"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6D283-FF68-4986-9C9C-969BE475E6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00214303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46612-A169-46A3-98C0-7B717C5374CC}" type="datetimeFigureOut">
              <a:rPr lang="en-AU" smtClean="0">
                <a:solidFill>
                  <a:prstClr val="black">
                    <a:tint val="75000"/>
                  </a:prstClr>
                </a:solidFill>
              </a:rPr>
              <a:pPr/>
              <a:t>27/09/2017</a:t>
            </a:fld>
            <a:endParaRPr lang="en-A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D846C-ACD6-44EB-9B42-A29C53B4045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84433015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umanitarianresponse.info/system/files/documents/files/Webex%20Global%20call-in%20numbers.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humanitarianresponse.info/topics/transformative-agenda"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humanitarianresponse.info/en/topics/transformative-agenda/document/collective-feedback-mechanism-beneficiaries-somalia-return" TargetMode="External"/><Relationship Id="rId3" Type="http://schemas.openxmlformats.org/officeDocument/2006/relationships/hyperlink" Target="https://www.humanitarianresponse.info/topics/transformative-agenda/document/preventing-corruption-humanitarian-operations-handbook-good" TargetMode="External"/><Relationship Id="rId7" Type="http://schemas.openxmlformats.org/officeDocument/2006/relationships/hyperlink" Target="https://www.humanitarianresponse.info/en/topics/transformative-agenda/document/accountability-affected-populations-and-protection-sexual" TargetMode="External"/><Relationship Id="rId2" Type="http://schemas.openxmlformats.org/officeDocument/2006/relationships/hyperlink" Target="https://www.humanitarianresponse.info/topics/transformative-agenda/document/accountability-affected-populations-operational-framework-iasc" TargetMode="External"/><Relationship Id="rId1" Type="http://schemas.openxmlformats.org/officeDocument/2006/relationships/slideLayout" Target="../slideLayouts/slideLayout2.xml"/><Relationship Id="rId6" Type="http://schemas.openxmlformats.org/officeDocument/2006/relationships/hyperlink" Target="http://ngoperformance.org/2015/01/22/lessons-from-haiyan-five-steps-to-improve-accountability-to-affected-people/" TargetMode="External"/><Relationship Id="rId11" Type="http://schemas.openxmlformats.org/officeDocument/2006/relationships/hyperlink" Target="https://www.humanitarianresponse.info/topics/transformative-agenda/event/webinar-accountability-affected-people-taking-account-giving" TargetMode="External"/><Relationship Id="rId5" Type="http://schemas.openxmlformats.org/officeDocument/2006/relationships/hyperlink" Target="https://www.humanitarianresponse.info/topics/transformative-agenda/document/good-enough-guide-impact-measurement-and-accountability" TargetMode="External"/><Relationship Id="rId10" Type="http://schemas.openxmlformats.org/officeDocument/2006/relationships/hyperlink" Target="https://www.humanitarianresponse.info/en/topics/transformative-agenda/document/proposition-paper-world-humanitarian-summit-enhancing" TargetMode="External"/><Relationship Id="rId4" Type="http://schemas.openxmlformats.org/officeDocument/2006/relationships/hyperlink" Target="https://www.humanitarianresponse.info/topics/transformative-agenda/document/food-assistance-integrity-study-analysis-2011-drought-response" TargetMode="External"/><Relationship Id="rId9" Type="http://schemas.openxmlformats.org/officeDocument/2006/relationships/hyperlink" Target="https://www.humanitarianresponse.info/en/topics/transformative-agenda/document/3-components-accountability-affected-people-%E2%80%93-working-draft"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5.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5.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57" y="1181073"/>
            <a:ext cx="8144333" cy="1274948"/>
          </a:xfrm>
        </p:spPr>
        <p:txBody>
          <a:bodyPr>
            <a:noAutofit/>
          </a:bodyPr>
          <a:lstStyle/>
          <a:p>
            <a:r>
              <a:rPr lang="en-GB" sz="2400" b="1" kern="1800" spc="-75" dirty="0">
                <a:solidFill>
                  <a:srgbClr val="008080"/>
                </a:solidFill>
                <a:latin typeface="Arial"/>
                <a:ea typeface="Times New Roman"/>
              </a:rPr>
              <a:t>Accountability to Affected People – Taking Account, Giving Account and Being Held to Account – Buzzwords or Benefits for People in Crises? Practical Lessons from Field Operations</a:t>
            </a:r>
          </a:p>
        </p:txBody>
      </p:sp>
      <p:sp>
        <p:nvSpPr>
          <p:cNvPr id="7" name="TextBox 6"/>
          <p:cNvSpPr txBox="1"/>
          <p:nvPr/>
        </p:nvSpPr>
        <p:spPr>
          <a:xfrm>
            <a:off x="424111" y="5950059"/>
            <a:ext cx="8352928" cy="907941"/>
          </a:xfrm>
          <a:prstGeom prst="rect">
            <a:avLst/>
          </a:prstGeom>
          <a:noFill/>
        </p:spPr>
        <p:txBody>
          <a:bodyPr wrap="square" rtlCol="0">
            <a:spAutoFit/>
          </a:bodyPr>
          <a:lstStyle/>
          <a:p>
            <a:pPr marL="285750" indent="-285750">
              <a:buFont typeface="Wingdings" panose="05000000000000000000" pitchFamily="2" charset="2"/>
              <a:buChar char="Ø"/>
            </a:pPr>
            <a:endParaRPr lang="en-GB" sz="1700" dirty="0"/>
          </a:p>
          <a:p>
            <a:pPr algn="ctr"/>
            <a:r>
              <a:rPr lang="sv-SE" b="1" dirty="0"/>
              <a:t>The webinar will start at 14:00 UTC (09:00 Bogota/ 10:00 Port-au-Prince, New York/ 14:00 Dakar/ 16:00 Geneva / 17:00 Amman, Juba)</a:t>
            </a:r>
          </a:p>
        </p:txBody>
      </p:sp>
      <p:sp>
        <p:nvSpPr>
          <p:cNvPr id="8" name="TextBox 7"/>
          <p:cNvSpPr txBox="1"/>
          <p:nvPr/>
        </p:nvSpPr>
        <p:spPr>
          <a:xfrm>
            <a:off x="496119" y="2636912"/>
            <a:ext cx="8280920" cy="1169551"/>
          </a:xfrm>
          <a:prstGeom prst="rect">
            <a:avLst/>
          </a:prstGeom>
          <a:gradFill flip="none" rotWithShape="1">
            <a:gsLst>
              <a:gs pos="0">
                <a:schemeClr val="bg1">
                  <a:lumMod val="95000"/>
                </a:schemeClr>
              </a:gs>
              <a:gs pos="50000">
                <a:schemeClr val="bg1">
                  <a:lumMod val="95000"/>
                  <a:shade val="67500"/>
                  <a:satMod val="115000"/>
                </a:schemeClr>
              </a:gs>
              <a:gs pos="100000">
                <a:schemeClr val="bg1">
                  <a:lumMod val="95000"/>
                  <a:shade val="100000"/>
                  <a:satMod val="115000"/>
                </a:schemeClr>
              </a:gs>
            </a:gsLst>
            <a:lin ang="2700000" scaled="1"/>
            <a:tileRect/>
          </a:gradFill>
          <a:ln w="28575">
            <a:solidFill>
              <a:srgbClr val="C00000"/>
            </a:solidFill>
          </a:ln>
        </p:spPr>
        <p:txBody>
          <a:bodyPr wrap="square" rtlCol="0">
            <a:spAutoFit/>
          </a:bodyPr>
          <a:lstStyle/>
          <a:p>
            <a:r>
              <a:rPr lang="en-GB" sz="1600" dirty="0"/>
              <a:t>Make sure you are </a:t>
            </a:r>
            <a:r>
              <a:rPr lang="en-GB" sz="1600" b="1" dirty="0"/>
              <a:t>connected to the audio:</a:t>
            </a:r>
            <a:r>
              <a:rPr lang="en-GB" sz="1600" dirty="0"/>
              <a:t> </a:t>
            </a:r>
          </a:p>
          <a:p>
            <a:pPr lvl="1"/>
            <a:endParaRPr lang="en-GB" sz="600" dirty="0"/>
          </a:p>
          <a:p>
            <a:pPr lvl="1"/>
            <a:r>
              <a:rPr lang="en-GB" sz="1600" dirty="0"/>
              <a:t>Click on the box with the headphones icon for “</a:t>
            </a:r>
            <a:r>
              <a:rPr lang="en-GB" sz="1600" b="1" dirty="0"/>
              <a:t>Call Using Computer</a:t>
            </a:r>
            <a:r>
              <a:rPr lang="en-GB" sz="1600" dirty="0"/>
              <a:t>”. </a:t>
            </a:r>
          </a:p>
          <a:p>
            <a:pPr lvl="1"/>
            <a:r>
              <a:rPr lang="en-GB" sz="1600" dirty="0"/>
              <a:t>If you don’t immediately see  the Audio Connection box in front of you, go to the </a:t>
            </a:r>
            <a:r>
              <a:rPr lang="en-GB" sz="1600" b="1" dirty="0"/>
              <a:t>Quick Start </a:t>
            </a:r>
            <a:r>
              <a:rPr lang="en-GB" sz="1600" dirty="0"/>
              <a:t>tab and find it there. </a:t>
            </a:r>
          </a:p>
        </p:txBody>
      </p:sp>
      <p:sp>
        <p:nvSpPr>
          <p:cNvPr id="9" name="TextBox 8"/>
          <p:cNvSpPr txBox="1"/>
          <p:nvPr/>
        </p:nvSpPr>
        <p:spPr>
          <a:xfrm>
            <a:off x="496119" y="3809545"/>
            <a:ext cx="3915125" cy="2339102"/>
          </a:xfrm>
          <a:prstGeom prst="rect">
            <a:avLst/>
          </a:prstGeom>
          <a:gradFill flip="none" rotWithShape="1">
            <a:gsLst>
              <a:gs pos="0">
                <a:srgbClr val="009999">
                  <a:tint val="66000"/>
                  <a:satMod val="160000"/>
                </a:srgbClr>
              </a:gs>
              <a:gs pos="50000">
                <a:srgbClr val="009999">
                  <a:tint val="44500"/>
                  <a:satMod val="160000"/>
                </a:srgbClr>
              </a:gs>
              <a:gs pos="100000">
                <a:srgbClr val="009999">
                  <a:tint val="23500"/>
                  <a:satMod val="160000"/>
                </a:srgbClr>
              </a:gs>
            </a:gsLst>
            <a:lin ang="2700000" scaled="1"/>
            <a:tileRect/>
          </a:gradFill>
        </p:spPr>
        <p:txBody>
          <a:bodyPr wrap="square" rtlCol="0">
            <a:spAutoFit/>
          </a:bodyPr>
          <a:lstStyle/>
          <a:p>
            <a:r>
              <a:rPr lang="en-GB" sz="1600" dirty="0">
                <a:solidFill>
                  <a:prstClr val="black"/>
                </a:solidFill>
              </a:rPr>
              <a:t>If your computer audio is not working during the event, you can also listen by phone instead. </a:t>
            </a:r>
          </a:p>
          <a:p>
            <a:r>
              <a:rPr lang="en-GB" sz="1600" dirty="0">
                <a:solidFill>
                  <a:prstClr val="black"/>
                </a:solidFill>
              </a:rPr>
              <a:t>Dial +</a:t>
            </a:r>
            <a:r>
              <a:rPr lang="en-GB" sz="1600" dirty="0"/>
              <a:t>1-650-429-3300 </a:t>
            </a:r>
            <a:r>
              <a:rPr lang="en-GB" sz="1600" dirty="0">
                <a:solidFill>
                  <a:prstClr val="black"/>
                </a:solidFill>
              </a:rPr>
              <a:t>or find the global call-in number for your location at: </a:t>
            </a:r>
            <a:r>
              <a:rPr lang="en-GB" sz="1600" dirty="0">
                <a:solidFill>
                  <a:prstClr val="black"/>
                </a:solidFill>
                <a:hlinkClick r:id="rId3"/>
              </a:rPr>
              <a:t>www.humanitarianresponse.info/system/files/documents/files/Webex%20Global%20call-in%20numbers.pdf</a:t>
            </a:r>
            <a:r>
              <a:rPr lang="en-GB" sz="1600" dirty="0">
                <a:solidFill>
                  <a:prstClr val="black"/>
                </a:solidFill>
              </a:rPr>
              <a:t> </a:t>
            </a:r>
          </a:p>
          <a:p>
            <a:r>
              <a:rPr lang="en-GB" sz="1600" b="1" dirty="0">
                <a:solidFill>
                  <a:prstClr val="black"/>
                </a:solidFill>
              </a:rPr>
              <a:t>Access code: </a:t>
            </a:r>
            <a:r>
              <a:rPr lang="en-GB" sz="1600" b="1" dirty="0"/>
              <a:t>641 664 125</a:t>
            </a:r>
            <a:endParaRPr lang="en-GB" sz="1600" b="1" dirty="0">
              <a:solidFill>
                <a:prstClr val="black"/>
              </a:solidFill>
            </a:endParaRPr>
          </a:p>
        </p:txBody>
      </p:sp>
      <p:sp>
        <p:nvSpPr>
          <p:cNvPr id="11" name="TextBox 10"/>
          <p:cNvSpPr txBox="1"/>
          <p:nvPr/>
        </p:nvSpPr>
        <p:spPr>
          <a:xfrm>
            <a:off x="6077849" y="272534"/>
            <a:ext cx="2670346" cy="369332"/>
          </a:xfrm>
          <a:prstGeom prst="rect">
            <a:avLst/>
          </a:prstGeom>
          <a:noFill/>
        </p:spPr>
        <p:txBody>
          <a:bodyPr wrap="none" rtlCol="0">
            <a:spAutoFit/>
          </a:bodyPr>
          <a:lstStyle/>
          <a:p>
            <a:r>
              <a:rPr lang="en-GB" b="1" dirty="0"/>
              <a:t>Welcome to the webinar! </a:t>
            </a:r>
          </a:p>
        </p:txBody>
      </p:sp>
      <p:sp>
        <p:nvSpPr>
          <p:cNvPr id="12" name="TextBox 11"/>
          <p:cNvSpPr txBox="1"/>
          <p:nvPr/>
        </p:nvSpPr>
        <p:spPr>
          <a:xfrm>
            <a:off x="4693229" y="3845282"/>
            <a:ext cx="4061023" cy="1077218"/>
          </a:xfrm>
          <a:prstGeom prst="rect">
            <a:avLst/>
          </a:prstGeom>
          <a:gradFill flip="none" rotWithShape="1">
            <a:gsLst>
              <a:gs pos="0">
                <a:srgbClr val="009999">
                  <a:tint val="66000"/>
                  <a:satMod val="160000"/>
                </a:srgbClr>
              </a:gs>
              <a:gs pos="50000">
                <a:srgbClr val="009999">
                  <a:tint val="44500"/>
                  <a:satMod val="160000"/>
                </a:srgbClr>
              </a:gs>
              <a:gs pos="100000">
                <a:srgbClr val="009999">
                  <a:tint val="23500"/>
                  <a:satMod val="160000"/>
                </a:srgbClr>
              </a:gs>
            </a:gsLst>
            <a:lin ang="5400000" scaled="1"/>
            <a:tileRect/>
          </a:gradFill>
        </p:spPr>
        <p:txBody>
          <a:bodyPr wrap="square" rtlCol="0">
            <a:spAutoFit/>
          </a:bodyPr>
          <a:lstStyle/>
          <a:p>
            <a:r>
              <a:rPr lang="en-GB" sz="1600" dirty="0"/>
              <a:t>In case you are unable to  connect to the event, a non-interactive live stream is available at YouTube</a:t>
            </a:r>
            <a:r>
              <a:rPr lang="en-GB" sz="1600"/>
              <a:t>: www.youtube.com/watch?v=aFYxtgZ6ISA</a:t>
            </a:r>
            <a:endParaRPr lang="en-GB" sz="1600" b="1" dirty="0"/>
          </a:p>
        </p:txBody>
      </p:sp>
      <p:sp>
        <p:nvSpPr>
          <p:cNvPr id="3" name="TextBox 2"/>
          <p:cNvSpPr txBox="1"/>
          <p:nvPr/>
        </p:nvSpPr>
        <p:spPr>
          <a:xfrm>
            <a:off x="4723136" y="5009874"/>
            <a:ext cx="4061023" cy="113877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600" dirty="0"/>
              <a:t>All webinar recordings are available on the website: </a:t>
            </a:r>
            <a:r>
              <a:rPr lang="en-GB" dirty="0">
                <a:hlinkClick r:id="rId4"/>
              </a:rPr>
              <a:t>www.humanitarianresponse.info/topics/transformative-agenda</a:t>
            </a:r>
            <a:endParaRPr lang="en-GB" dirty="0"/>
          </a:p>
        </p:txBody>
      </p:sp>
    </p:spTree>
    <p:extLst>
      <p:ext uri="{BB962C8B-B14F-4D97-AF65-F5344CB8AC3E}">
        <p14:creationId xmlns:p14="http://schemas.microsoft.com/office/powerpoint/2010/main" val="3523825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9811"/>
            <a:ext cx="8568952" cy="1143000"/>
          </a:xfrm>
        </p:spPr>
        <p:txBody>
          <a:bodyPr>
            <a:normAutofit/>
          </a:bodyPr>
          <a:lstStyle/>
          <a:p>
            <a:pPr algn="l"/>
            <a:r>
              <a:rPr lang="en-GB" sz="2000" dirty="0"/>
              <a:t>Resource document available at </a:t>
            </a:r>
            <a:r>
              <a:rPr lang="en-GB" sz="2000" b="1" dirty="0"/>
              <a:t>www.humanitarianresponse.info/en/topics/transformative-agenda/document/accountability-affected-populations-and-protection-sexual</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1707386"/>
            <a:ext cx="5089866" cy="5023441"/>
          </a:xfrm>
        </p:spPr>
      </p:pic>
    </p:spTree>
    <p:extLst>
      <p:ext uri="{BB962C8B-B14F-4D97-AF65-F5344CB8AC3E}">
        <p14:creationId xmlns:p14="http://schemas.microsoft.com/office/powerpoint/2010/main" val="1006418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558800" y="1266825"/>
            <a:ext cx="8204200" cy="954088"/>
          </a:xfrm>
          <a:prstGeom prst="rect">
            <a:avLst/>
          </a:prstGeom>
        </p:spPr>
        <p:txBody>
          <a:bodyPr>
            <a:spAutoFit/>
          </a:bodyPr>
          <a:lstStyle/>
          <a:p>
            <a:pPr fontAlgn="base">
              <a:spcBef>
                <a:spcPct val="0"/>
              </a:spcBef>
              <a:spcAft>
                <a:spcPct val="0"/>
              </a:spcAft>
              <a:defRPr/>
            </a:pPr>
            <a:endParaRPr lang="en-GB" altLang="en-US" sz="1600" dirty="0">
              <a:solidFill>
                <a:srgbClr val="000000"/>
              </a:solidFill>
              <a:cs typeface="Arial" charset="0"/>
            </a:endParaRPr>
          </a:p>
          <a:p>
            <a:pPr fontAlgn="base">
              <a:spcBef>
                <a:spcPct val="0"/>
              </a:spcBef>
              <a:spcAft>
                <a:spcPct val="0"/>
              </a:spcAft>
              <a:defRPr/>
            </a:pPr>
            <a:r>
              <a:rPr lang="en-GB" altLang="en-US" sz="1600" dirty="0">
                <a:solidFill>
                  <a:srgbClr val="000000"/>
                </a:solidFill>
                <a:cs typeface="Arial" charset="0"/>
              </a:rPr>
              <a:t> </a:t>
            </a:r>
            <a:endParaRPr lang="en-GB" altLang="en-US" sz="1600" dirty="0">
              <a:solidFill>
                <a:srgbClr val="F00606"/>
              </a:solidFill>
              <a:cs typeface="Arial" charset="0"/>
            </a:endParaRPr>
          </a:p>
          <a:p>
            <a:pPr fontAlgn="base">
              <a:spcBef>
                <a:spcPct val="0"/>
              </a:spcBef>
              <a:spcAft>
                <a:spcPct val="0"/>
              </a:spcAft>
              <a:defRPr/>
            </a:pPr>
            <a:endParaRPr lang="en-GB" sz="2400" dirty="0">
              <a:solidFill>
                <a:srgbClr val="F00606"/>
              </a:solidFill>
              <a:latin typeface="Times New Roman" pitchFamily="18" charset="0"/>
              <a:cs typeface="Arial" charset="0"/>
            </a:endParaRPr>
          </a:p>
        </p:txBody>
      </p:sp>
      <p:grpSp>
        <p:nvGrpSpPr>
          <p:cNvPr id="7171" name="Canvas 38"/>
          <p:cNvGrpSpPr>
            <a:grpSpLocks/>
          </p:cNvGrpSpPr>
          <p:nvPr/>
        </p:nvGrpSpPr>
        <p:grpSpPr bwMode="auto">
          <a:xfrm>
            <a:off x="558800" y="1155700"/>
            <a:ext cx="7885113" cy="5500688"/>
            <a:chOff x="0" y="0"/>
            <a:chExt cx="6029325" cy="5262245"/>
          </a:xfrm>
        </p:grpSpPr>
        <p:sp>
          <p:nvSpPr>
            <p:cNvPr id="7172" name="Rectangle 44"/>
            <p:cNvSpPr>
              <a:spLocks noChangeArrowheads="1"/>
            </p:cNvSpPr>
            <p:nvPr/>
          </p:nvSpPr>
          <p:spPr bwMode="auto">
            <a:xfrm>
              <a:off x="0" y="0"/>
              <a:ext cx="6029325" cy="5262245"/>
            </a:xfrm>
            <a:prstGeom prst="rect">
              <a:avLst/>
            </a:prstGeom>
            <a:noFill/>
            <a:ln w="9525">
              <a:noFill/>
              <a:miter lim="800000"/>
              <a:headEnd/>
              <a:tailEnd/>
            </a:ln>
          </p:spPr>
          <p:txBody>
            <a:bodyPr/>
            <a:lstStyle/>
            <a:p>
              <a:pPr fontAlgn="base">
                <a:spcBef>
                  <a:spcPct val="0"/>
                </a:spcBef>
                <a:spcAft>
                  <a:spcPct val="0"/>
                </a:spcAft>
              </a:pPr>
              <a:endParaRPr lang="en-GB" sz="2400">
                <a:solidFill>
                  <a:srgbClr val="FFFFFF"/>
                </a:solidFill>
                <a:latin typeface="Times New Roman" pitchFamily="18" charset="0"/>
                <a:cs typeface="Arial" pitchFamily="34" charset="0"/>
              </a:endParaRPr>
            </a:p>
          </p:txBody>
        </p:sp>
        <p:sp>
          <p:nvSpPr>
            <p:cNvPr id="7173" name="AutoShape 40"/>
            <p:cNvSpPr>
              <a:spLocks noChangeArrowheads="1"/>
            </p:cNvSpPr>
            <p:nvPr/>
          </p:nvSpPr>
          <p:spPr bwMode="auto">
            <a:xfrm>
              <a:off x="2457450" y="2519045"/>
              <a:ext cx="1295400" cy="942340"/>
            </a:xfrm>
            <a:prstGeom prst="roundRect">
              <a:avLst>
                <a:gd name="adj" fmla="val 16667"/>
              </a:avLst>
            </a:prstGeom>
            <a:solidFill>
              <a:srgbClr val="FFFFFF"/>
            </a:solidFill>
            <a:ln w="63500" cmpd="thickThin">
              <a:solidFill>
                <a:srgbClr val="9BBB59"/>
              </a:solidFill>
              <a:round/>
              <a:headEnd/>
              <a:tailEnd/>
            </a:ln>
            <a:effectLst/>
          </p:spPr>
          <p:txBody>
            <a:bodyPr/>
            <a:lstStyle/>
            <a:p>
              <a:pPr algn="ctr" fontAlgn="base">
                <a:spcBef>
                  <a:spcPct val="0"/>
                </a:spcBef>
                <a:spcAft>
                  <a:spcPct val="0"/>
                </a:spcAft>
              </a:pPr>
              <a:r>
                <a:rPr lang="en-GB" sz="1400" dirty="0">
                  <a:solidFill>
                    <a:srgbClr val="000000"/>
                  </a:solidFill>
                  <a:latin typeface="Times New Roman" pitchFamily="18" charset="0"/>
                  <a:cs typeface="Times New Roman" pitchFamily="18" charset="0"/>
                </a:rPr>
                <a:t>Complaints Referral System</a:t>
              </a:r>
              <a:endParaRPr lang="en-US" sz="1400" dirty="0">
                <a:solidFill>
                  <a:srgbClr val="000000"/>
                </a:solidFill>
                <a:latin typeface="Times New Roman" pitchFamily="18" charset="0"/>
                <a:cs typeface="Times New Roman" pitchFamily="18" charset="0"/>
              </a:endParaRPr>
            </a:p>
          </p:txBody>
        </p:sp>
        <p:sp>
          <p:nvSpPr>
            <p:cNvPr id="7174" name="Text Box 41"/>
            <p:cNvSpPr txBox="1">
              <a:spLocks noChangeArrowheads="1"/>
            </p:cNvSpPr>
            <p:nvPr/>
          </p:nvSpPr>
          <p:spPr bwMode="auto">
            <a:xfrm>
              <a:off x="2024380" y="0"/>
              <a:ext cx="685165" cy="323850"/>
            </a:xfrm>
            <a:prstGeom prst="rect">
              <a:avLst/>
            </a:prstGeom>
            <a:noFill/>
            <a:ln w="9525">
              <a:noFill/>
              <a:miter lim="800000"/>
              <a:headEnd/>
              <a:tailEnd/>
            </a:ln>
          </p:spPr>
          <p:txBody>
            <a:bodyPr/>
            <a:lstStyle/>
            <a:p>
              <a:pPr fontAlgn="base">
                <a:spcBef>
                  <a:spcPct val="0"/>
                </a:spcBef>
                <a:spcAft>
                  <a:spcPct val="0"/>
                </a:spcAft>
              </a:pPr>
              <a:r>
                <a:rPr lang="en-GB" sz="1200">
                  <a:solidFill>
                    <a:srgbClr val="FFFFFF"/>
                  </a:solidFill>
                  <a:latin typeface="Times New Roman" pitchFamily="18" charset="0"/>
                  <a:cs typeface="Times New Roman" pitchFamily="18" charset="0"/>
                </a:rPr>
                <a:t>People</a:t>
              </a:r>
              <a:endParaRPr lang="en-US" sz="1200">
                <a:solidFill>
                  <a:srgbClr val="FFFFFF"/>
                </a:solidFill>
                <a:latin typeface="Times New Roman" pitchFamily="18" charset="0"/>
                <a:cs typeface="Times New Roman" pitchFamily="18" charset="0"/>
              </a:endParaRPr>
            </a:p>
          </p:txBody>
        </p:sp>
        <p:sp>
          <p:nvSpPr>
            <p:cNvPr id="7175" name="Text Box 42"/>
            <p:cNvSpPr txBox="1">
              <a:spLocks noChangeArrowheads="1"/>
            </p:cNvSpPr>
            <p:nvPr/>
          </p:nvSpPr>
          <p:spPr bwMode="auto">
            <a:xfrm>
              <a:off x="3090545" y="476250"/>
              <a:ext cx="1209675" cy="937895"/>
            </a:xfrm>
            <a:prstGeom prst="rect">
              <a:avLst/>
            </a:prstGeom>
            <a:solidFill>
              <a:srgbClr val="FFFFFF"/>
            </a:solidFill>
            <a:ln w="9525">
              <a:noFill/>
              <a:miter lim="800000"/>
              <a:headEnd/>
              <a:tailEnd/>
            </a:ln>
          </p:spPr>
          <p:txBody>
            <a:bodyPr/>
            <a:lstStyle/>
            <a:p>
              <a:pPr fontAlgn="base">
                <a:spcBef>
                  <a:spcPct val="0"/>
                </a:spcBef>
                <a:spcAft>
                  <a:spcPct val="0"/>
                </a:spcAft>
              </a:pPr>
              <a:r>
                <a:rPr lang="en-GB" sz="1200" dirty="0">
                  <a:solidFill>
                    <a:srgbClr val="C0504D"/>
                  </a:solidFill>
                  <a:latin typeface="Times New Roman" pitchFamily="18" charset="0"/>
                  <a:cs typeface="Times New Roman" pitchFamily="18" charset="0"/>
                </a:rPr>
                <a:t>Sends SMS/Submit online – gets tracking number</a:t>
              </a:r>
              <a:endParaRPr lang="en-US" sz="1200" dirty="0">
                <a:solidFill>
                  <a:srgbClr val="FFFFFF"/>
                </a:solidFill>
                <a:latin typeface="Times New Roman" pitchFamily="18" charset="0"/>
                <a:cs typeface="Times New Roman" pitchFamily="18" charset="0"/>
              </a:endParaRPr>
            </a:p>
          </p:txBody>
        </p:sp>
        <p:sp>
          <p:nvSpPr>
            <p:cNvPr id="7176" name="Oval 48"/>
            <p:cNvSpPr>
              <a:spLocks noChangeArrowheads="1"/>
            </p:cNvSpPr>
            <p:nvPr/>
          </p:nvSpPr>
          <p:spPr bwMode="auto">
            <a:xfrm>
              <a:off x="746760" y="1076325"/>
              <a:ext cx="1143635" cy="915035"/>
            </a:xfrm>
            <a:prstGeom prst="ellipse">
              <a:avLst/>
            </a:prstGeom>
            <a:solidFill>
              <a:srgbClr val="FFFFFF"/>
            </a:solidFill>
            <a:ln w="63500" cmpd="thickThin">
              <a:solidFill>
                <a:srgbClr val="F79646"/>
              </a:solidFill>
              <a:round/>
              <a:headEnd/>
              <a:tailEnd/>
            </a:ln>
            <a:effectLst/>
          </p:spPr>
          <p:txBody>
            <a:bodyPr/>
            <a:lstStyle/>
            <a:p>
              <a:pPr algn="ctr" fontAlgn="base">
                <a:spcBef>
                  <a:spcPct val="0"/>
                </a:spcBef>
                <a:spcAft>
                  <a:spcPct val="0"/>
                </a:spcAft>
              </a:pPr>
              <a:r>
                <a:rPr lang="en-GB" sz="1700" dirty="0">
                  <a:solidFill>
                    <a:srgbClr val="000000"/>
                  </a:solidFill>
                  <a:latin typeface="Times New Roman" pitchFamily="18" charset="0"/>
                  <a:cs typeface="Times New Roman" pitchFamily="18" charset="0"/>
                </a:rPr>
                <a:t>Service Provider</a:t>
              </a:r>
              <a:br>
                <a:rPr lang="en-GB" sz="1700" dirty="0">
                  <a:solidFill>
                    <a:srgbClr val="000000"/>
                  </a:solidFill>
                  <a:latin typeface="Times New Roman" pitchFamily="18" charset="0"/>
                  <a:cs typeface="Times New Roman" pitchFamily="18" charset="0"/>
                </a:rPr>
              </a:br>
              <a:r>
                <a:rPr lang="en-GB" sz="1700" dirty="0">
                  <a:solidFill>
                    <a:srgbClr val="000000"/>
                  </a:solidFill>
                  <a:latin typeface="Times New Roman" pitchFamily="18" charset="0"/>
                  <a:cs typeface="Times New Roman" pitchFamily="18" charset="0"/>
                </a:rPr>
                <a:t>A</a:t>
              </a:r>
              <a:endParaRPr lang="en-US" sz="1700" dirty="0">
                <a:solidFill>
                  <a:srgbClr val="000000"/>
                </a:solidFill>
                <a:latin typeface="Times New Roman" pitchFamily="18" charset="0"/>
                <a:cs typeface="Times New Roman" pitchFamily="18" charset="0"/>
              </a:endParaRPr>
            </a:p>
            <a:p>
              <a:pPr fontAlgn="base">
                <a:spcBef>
                  <a:spcPct val="0"/>
                </a:spcBef>
                <a:spcAft>
                  <a:spcPct val="0"/>
                </a:spcAft>
              </a:pPr>
              <a:r>
                <a:rPr lang="en-GB" sz="1200" dirty="0">
                  <a:solidFill>
                    <a:srgbClr val="000000"/>
                  </a:solidFill>
                  <a:latin typeface="Times New Roman" pitchFamily="18" charset="0"/>
                  <a:cs typeface="Times New Roman" pitchFamily="18" charset="0"/>
                </a:rPr>
                <a:t> </a:t>
              </a:r>
              <a:endParaRPr lang="en-US" sz="1200" dirty="0">
                <a:solidFill>
                  <a:srgbClr val="000000"/>
                </a:solidFill>
                <a:latin typeface="Times New Roman" pitchFamily="18" charset="0"/>
                <a:cs typeface="Times New Roman" pitchFamily="18" charset="0"/>
              </a:endParaRPr>
            </a:p>
          </p:txBody>
        </p:sp>
        <p:sp>
          <p:nvSpPr>
            <p:cNvPr id="7177" name="Oval 49"/>
            <p:cNvSpPr>
              <a:spLocks noChangeArrowheads="1"/>
            </p:cNvSpPr>
            <p:nvPr/>
          </p:nvSpPr>
          <p:spPr bwMode="auto">
            <a:xfrm>
              <a:off x="4081145" y="1114425"/>
              <a:ext cx="1114425" cy="781050"/>
            </a:xfrm>
            <a:prstGeom prst="ellipse">
              <a:avLst/>
            </a:prstGeom>
            <a:solidFill>
              <a:srgbClr val="FFFFFF"/>
            </a:solidFill>
            <a:ln w="63500" cmpd="thickThin">
              <a:solidFill>
                <a:srgbClr val="F79646"/>
              </a:solidFill>
              <a:round/>
              <a:headEnd/>
              <a:tailEnd/>
            </a:ln>
            <a:effectLst/>
          </p:spPr>
          <p:txBody>
            <a:bodyPr/>
            <a:lstStyle/>
            <a:p>
              <a:pPr algn="ctr" fontAlgn="base">
                <a:spcBef>
                  <a:spcPct val="0"/>
                </a:spcBef>
                <a:spcAft>
                  <a:spcPct val="0"/>
                </a:spcAft>
              </a:pPr>
              <a:r>
                <a:rPr lang="en-GB" sz="1000" dirty="0" err="1">
                  <a:solidFill>
                    <a:srgbClr val="FFFFFF"/>
                  </a:solidFill>
                  <a:latin typeface="Times New Roman" pitchFamily="18" charset="0"/>
                  <a:cs typeface="Times New Roman" pitchFamily="18" charset="0"/>
                </a:rPr>
                <a:t>S</a:t>
              </a:r>
              <a:r>
                <a:rPr lang="en-GB" sz="1700" dirty="0" err="1">
                  <a:solidFill>
                    <a:srgbClr val="000000"/>
                  </a:solidFill>
                  <a:latin typeface="Times New Roman" pitchFamily="18" charset="0"/>
                  <a:cs typeface="Times New Roman" pitchFamily="18" charset="0"/>
                </a:rPr>
                <a:t>Provider</a:t>
              </a:r>
              <a:br>
                <a:rPr lang="en-GB" sz="1700" dirty="0">
                  <a:solidFill>
                    <a:srgbClr val="000000"/>
                  </a:solidFill>
                  <a:latin typeface="Times New Roman" pitchFamily="18" charset="0"/>
                  <a:cs typeface="Times New Roman" pitchFamily="18" charset="0"/>
                </a:rPr>
              </a:br>
              <a:r>
                <a:rPr lang="en-GB" sz="1700" dirty="0">
                  <a:solidFill>
                    <a:srgbClr val="000000"/>
                  </a:solidFill>
                  <a:latin typeface="Times New Roman" pitchFamily="18" charset="0"/>
                  <a:cs typeface="Times New Roman" pitchFamily="18" charset="0"/>
                </a:rPr>
                <a:t>B</a:t>
              </a:r>
              <a:endParaRPr lang="en-US" sz="1700" dirty="0">
                <a:solidFill>
                  <a:srgbClr val="000000"/>
                </a:solidFill>
                <a:latin typeface="Times New Roman" pitchFamily="18" charset="0"/>
                <a:cs typeface="Times New Roman" pitchFamily="18" charset="0"/>
              </a:endParaRPr>
            </a:p>
          </p:txBody>
        </p:sp>
        <p:sp>
          <p:nvSpPr>
            <p:cNvPr id="7178" name="AutoShape 45"/>
            <p:cNvSpPr>
              <a:spLocks noChangeArrowheads="1"/>
            </p:cNvSpPr>
            <p:nvPr/>
          </p:nvSpPr>
          <p:spPr bwMode="auto">
            <a:xfrm>
              <a:off x="2861945" y="0"/>
              <a:ext cx="314325" cy="323850"/>
            </a:xfrm>
            <a:prstGeom prst="smileyFace">
              <a:avLst>
                <a:gd name="adj" fmla="val 4653"/>
              </a:avLst>
            </a:prstGeom>
            <a:solidFill>
              <a:srgbClr val="FFFFFF"/>
            </a:solidFill>
            <a:ln w="9525">
              <a:solidFill>
                <a:srgbClr val="000000"/>
              </a:solidFill>
              <a:round/>
              <a:headEnd/>
              <a:tailEnd/>
            </a:ln>
          </p:spPr>
          <p:txBody>
            <a:bodyPr/>
            <a:lstStyle/>
            <a:p>
              <a:pPr fontAlgn="base">
                <a:spcBef>
                  <a:spcPct val="0"/>
                </a:spcBef>
                <a:spcAft>
                  <a:spcPct val="0"/>
                </a:spcAft>
              </a:pPr>
              <a:endParaRPr lang="en-US" sz="2400">
                <a:solidFill>
                  <a:srgbClr val="FFFFFF"/>
                </a:solidFill>
                <a:latin typeface="Times New Roman" pitchFamily="18" charset="0"/>
                <a:cs typeface="Arial" pitchFamily="34" charset="0"/>
              </a:endParaRPr>
            </a:p>
          </p:txBody>
        </p:sp>
        <p:cxnSp>
          <p:nvCxnSpPr>
            <p:cNvPr id="7179" name="AutoShape 46"/>
            <p:cNvCxnSpPr>
              <a:cxnSpLocks noChangeShapeType="1"/>
            </p:cNvCxnSpPr>
            <p:nvPr/>
          </p:nvCxnSpPr>
          <p:spPr bwMode="auto">
            <a:xfrm flipH="1">
              <a:off x="1724660" y="323850"/>
              <a:ext cx="1108710" cy="671195"/>
            </a:xfrm>
            <a:prstGeom prst="straightConnector1">
              <a:avLst/>
            </a:prstGeom>
            <a:noFill/>
            <a:ln w="19050">
              <a:solidFill>
                <a:srgbClr val="C0504D"/>
              </a:solidFill>
              <a:round/>
              <a:headEnd/>
              <a:tailEnd type="triangle" w="med" len="med"/>
            </a:ln>
          </p:spPr>
        </p:cxnSp>
        <p:cxnSp>
          <p:nvCxnSpPr>
            <p:cNvPr id="7180" name="AutoShape 47"/>
            <p:cNvCxnSpPr>
              <a:cxnSpLocks noChangeShapeType="1"/>
            </p:cNvCxnSpPr>
            <p:nvPr/>
          </p:nvCxnSpPr>
          <p:spPr bwMode="auto">
            <a:xfrm flipH="1">
              <a:off x="3653155" y="1943100"/>
              <a:ext cx="480695" cy="466090"/>
            </a:xfrm>
            <a:prstGeom prst="straightConnector1">
              <a:avLst/>
            </a:prstGeom>
            <a:noFill/>
            <a:ln w="19050">
              <a:solidFill>
                <a:srgbClr val="C0504D"/>
              </a:solidFill>
              <a:round/>
              <a:headEnd type="triangle" w="med" len="med"/>
              <a:tailEnd type="triangle" w="med" len="med"/>
            </a:ln>
          </p:spPr>
        </p:cxnSp>
        <p:cxnSp>
          <p:nvCxnSpPr>
            <p:cNvPr id="7181" name="AutoShape 48"/>
            <p:cNvCxnSpPr>
              <a:cxnSpLocks noChangeShapeType="1"/>
            </p:cNvCxnSpPr>
            <p:nvPr/>
          </p:nvCxnSpPr>
          <p:spPr bwMode="auto">
            <a:xfrm>
              <a:off x="1785620" y="1895475"/>
              <a:ext cx="490855" cy="451485"/>
            </a:xfrm>
            <a:prstGeom prst="straightConnector1">
              <a:avLst/>
            </a:prstGeom>
            <a:noFill/>
            <a:ln w="19050">
              <a:solidFill>
                <a:srgbClr val="C0504D"/>
              </a:solidFill>
              <a:round/>
              <a:headEnd type="triangle" w="med" len="med"/>
              <a:tailEnd type="triangle" w="med" len="med"/>
            </a:ln>
          </p:spPr>
        </p:cxnSp>
        <p:cxnSp>
          <p:nvCxnSpPr>
            <p:cNvPr id="7182" name="AutoShape 49"/>
            <p:cNvCxnSpPr>
              <a:cxnSpLocks noChangeShapeType="1"/>
            </p:cNvCxnSpPr>
            <p:nvPr/>
          </p:nvCxnSpPr>
          <p:spPr bwMode="auto">
            <a:xfrm>
              <a:off x="3023870" y="417830"/>
              <a:ext cx="19050" cy="2039620"/>
            </a:xfrm>
            <a:prstGeom prst="straightConnector1">
              <a:avLst/>
            </a:prstGeom>
            <a:noFill/>
            <a:ln w="19050">
              <a:solidFill>
                <a:srgbClr val="C0504D"/>
              </a:solidFill>
              <a:round/>
              <a:headEnd type="triangle" w="med" len="med"/>
              <a:tailEnd type="triangle" w="med" len="med"/>
            </a:ln>
          </p:spPr>
        </p:cxnSp>
        <p:sp>
          <p:nvSpPr>
            <p:cNvPr id="7183" name="Text Box 50"/>
            <p:cNvSpPr txBox="1">
              <a:spLocks noChangeArrowheads="1"/>
            </p:cNvSpPr>
            <p:nvPr/>
          </p:nvSpPr>
          <p:spPr bwMode="auto">
            <a:xfrm>
              <a:off x="1513205" y="227013"/>
              <a:ext cx="862965" cy="555625"/>
            </a:xfrm>
            <a:prstGeom prst="rect">
              <a:avLst/>
            </a:prstGeom>
            <a:noFill/>
            <a:ln w="9525">
              <a:noFill/>
              <a:miter lim="800000"/>
              <a:headEnd/>
              <a:tailEnd/>
            </a:ln>
          </p:spPr>
          <p:txBody>
            <a:bodyPr/>
            <a:lstStyle/>
            <a:p>
              <a:pPr fontAlgn="base">
                <a:spcBef>
                  <a:spcPct val="0"/>
                </a:spcBef>
                <a:spcAft>
                  <a:spcPct val="0"/>
                </a:spcAft>
              </a:pPr>
              <a:r>
                <a:rPr lang="en-GB" sz="1200" dirty="0">
                  <a:solidFill>
                    <a:srgbClr val="C0504D"/>
                  </a:solidFill>
                  <a:latin typeface="Times New Roman" pitchFamily="18" charset="0"/>
                  <a:cs typeface="Times New Roman" pitchFamily="18" charset="0"/>
                </a:rPr>
                <a:t>Walks in/ Gets tracking number</a:t>
              </a:r>
              <a:endParaRPr lang="en-US" sz="1200" dirty="0">
                <a:solidFill>
                  <a:srgbClr val="FFFFFF"/>
                </a:solidFill>
                <a:latin typeface="Times New Roman" pitchFamily="18" charset="0"/>
                <a:cs typeface="Times New Roman" pitchFamily="18" charset="0"/>
              </a:endParaRPr>
            </a:p>
          </p:txBody>
        </p:sp>
        <p:sp>
          <p:nvSpPr>
            <p:cNvPr id="7184" name="AutoShape 51"/>
            <p:cNvSpPr>
              <a:spLocks noChangeArrowheads="1"/>
            </p:cNvSpPr>
            <p:nvPr/>
          </p:nvSpPr>
          <p:spPr bwMode="auto">
            <a:xfrm>
              <a:off x="2623820" y="3072130"/>
              <a:ext cx="142875" cy="246380"/>
            </a:xfrm>
            <a:prstGeom prst="flowChartMagneticDisk">
              <a:avLst/>
            </a:prstGeom>
            <a:solidFill>
              <a:srgbClr val="FFFFFF"/>
            </a:solidFill>
            <a:ln w="9525">
              <a:solidFill>
                <a:srgbClr val="000000"/>
              </a:solidFill>
              <a:round/>
              <a:headEnd/>
              <a:tailEnd/>
            </a:ln>
          </p:spPr>
          <p:txBody>
            <a:bodyPr/>
            <a:lstStyle/>
            <a:p>
              <a:pPr fontAlgn="base">
                <a:spcBef>
                  <a:spcPct val="0"/>
                </a:spcBef>
                <a:spcAft>
                  <a:spcPct val="0"/>
                </a:spcAft>
              </a:pPr>
              <a:endParaRPr lang="en-US" sz="2400">
                <a:solidFill>
                  <a:srgbClr val="FFFFFF"/>
                </a:solidFill>
                <a:latin typeface="Times New Roman" pitchFamily="18" charset="0"/>
                <a:cs typeface="Arial" pitchFamily="34" charset="0"/>
              </a:endParaRPr>
            </a:p>
          </p:txBody>
        </p:sp>
        <p:sp>
          <p:nvSpPr>
            <p:cNvPr id="7185" name="Oval 57"/>
            <p:cNvSpPr>
              <a:spLocks noChangeArrowheads="1"/>
            </p:cNvSpPr>
            <p:nvPr/>
          </p:nvSpPr>
          <p:spPr bwMode="auto">
            <a:xfrm>
              <a:off x="2538730" y="4370070"/>
              <a:ext cx="1114425" cy="782955"/>
            </a:xfrm>
            <a:prstGeom prst="ellipse">
              <a:avLst/>
            </a:prstGeom>
            <a:solidFill>
              <a:srgbClr val="FFFFFF"/>
            </a:solidFill>
            <a:ln w="63500" cmpd="thickThin">
              <a:solidFill>
                <a:srgbClr val="F79646"/>
              </a:solidFill>
              <a:round/>
              <a:headEnd/>
              <a:tailEnd/>
            </a:ln>
            <a:effectLst/>
          </p:spPr>
          <p:txBody>
            <a:bodyPr/>
            <a:lstStyle/>
            <a:p>
              <a:pPr algn="ctr" fontAlgn="base">
                <a:spcBef>
                  <a:spcPct val="0"/>
                </a:spcBef>
                <a:spcAft>
                  <a:spcPct val="0"/>
                </a:spcAft>
              </a:pPr>
              <a:r>
                <a:rPr lang="en-GB" sz="1600">
                  <a:solidFill>
                    <a:srgbClr val="000000"/>
                  </a:solidFill>
                  <a:latin typeface="Times New Roman" pitchFamily="18" charset="0"/>
                  <a:cs typeface="Times New Roman" pitchFamily="18" charset="0"/>
                </a:rPr>
                <a:t>Convenor</a:t>
              </a:r>
              <a:endParaRPr lang="en-US" sz="1600">
                <a:solidFill>
                  <a:srgbClr val="000000"/>
                </a:solidFill>
                <a:latin typeface="Times New Roman" pitchFamily="18" charset="0"/>
                <a:cs typeface="Times New Roman" pitchFamily="18" charset="0"/>
              </a:endParaRPr>
            </a:p>
          </p:txBody>
        </p:sp>
        <p:sp>
          <p:nvSpPr>
            <p:cNvPr id="7186" name="Text Box 53"/>
            <p:cNvSpPr txBox="1">
              <a:spLocks noChangeArrowheads="1"/>
            </p:cNvSpPr>
            <p:nvPr/>
          </p:nvSpPr>
          <p:spPr bwMode="auto">
            <a:xfrm>
              <a:off x="1296035" y="2157095"/>
              <a:ext cx="1080135" cy="485775"/>
            </a:xfrm>
            <a:prstGeom prst="rect">
              <a:avLst/>
            </a:prstGeom>
            <a:noFill/>
            <a:ln w="9525">
              <a:noFill/>
              <a:miter lim="800000"/>
              <a:headEnd/>
              <a:tailEnd/>
            </a:ln>
          </p:spPr>
          <p:txBody>
            <a:bodyPr/>
            <a:lstStyle/>
            <a:p>
              <a:pPr fontAlgn="base">
                <a:spcBef>
                  <a:spcPct val="0"/>
                </a:spcBef>
                <a:spcAft>
                  <a:spcPct val="0"/>
                </a:spcAft>
              </a:pPr>
              <a:r>
                <a:rPr lang="en-GB" sz="1200" dirty="0">
                  <a:solidFill>
                    <a:srgbClr val="C0504D"/>
                  </a:solidFill>
                  <a:latin typeface="Times New Roman" pitchFamily="18" charset="0"/>
                  <a:cs typeface="Times New Roman" pitchFamily="18" charset="0"/>
                </a:rPr>
                <a:t>Submit</a:t>
              </a:r>
              <a:r>
                <a:rPr lang="en-GB" sz="1200" dirty="0">
                  <a:solidFill>
                    <a:srgbClr val="FFFFFF"/>
                  </a:solidFill>
                  <a:latin typeface="Times New Roman" pitchFamily="18" charset="0"/>
                  <a:cs typeface="Times New Roman" pitchFamily="18" charset="0"/>
                </a:rPr>
                <a:t> </a:t>
              </a:r>
              <a:r>
                <a:rPr lang="en-GB" sz="1200" dirty="0">
                  <a:solidFill>
                    <a:srgbClr val="C0504D"/>
                  </a:solidFill>
                  <a:latin typeface="Times New Roman" pitchFamily="18" charset="0"/>
                  <a:cs typeface="Times New Roman" pitchFamily="18" charset="0"/>
                </a:rPr>
                <a:t>referral/Receive Tracking number</a:t>
              </a:r>
              <a:endParaRPr lang="en-US" sz="1200" dirty="0">
                <a:solidFill>
                  <a:srgbClr val="FFFFFF"/>
                </a:solidFill>
                <a:latin typeface="Times New Roman" pitchFamily="18" charset="0"/>
                <a:cs typeface="Times New Roman" pitchFamily="18" charset="0"/>
              </a:endParaRPr>
            </a:p>
          </p:txBody>
        </p:sp>
        <p:sp>
          <p:nvSpPr>
            <p:cNvPr id="7187" name="Text Box 54"/>
            <p:cNvSpPr txBox="1">
              <a:spLocks noChangeArrowheads="1"/>
            </p:cNvSpPr>
            <p:nvPr/>
          </p:nvSpPr>
          <p:spPr bwMode="auto">
            <a:xfrm>
              <a:off x="3176270" y="1614170"/>
              <a:ext cx="1123950" cy="480695"/>
            </a:xfrm>
            <a:prstGeom prst="rect">
              <a:avLst/>
            </a:prstGeom>
            <a:noFill/>
            <a:ln w="9525">
              <a:noFill/>
              <a:miter lim="800000"/>
              <a:headEnd/>
              <a:tailEnd/>
            </a:ln>
          </p:spPr>
          <p:txBody>
            <a:bodyPr/>
            <a:lstStyle/>
            <a:p>
              <a:pPr fontAlgn="base">
                <a:spcBef>
                  <a:spcPct val="0"/>
                </a:spcBef>
                <a:spcAft>
                  <a:spcPct val="0"/>
                </a:spcAft>
              </a:pPr>
              <a:r>
                <a:rPr lang="en-GB" sz="1200" dirty="0">
                  <a:solidFill>
                    <a:srgbClr val="C0504D"/>
                  </a:solidFill>
                  <a:latin typeface="Times New Roman" pitchFamily="18" charset="0"/>
                  <a:cs typeface="Times New Roman" pitchFamily="18" charset="0"/>
                </a:rPr>
                <a:t>Notified of complaint/Acknowledge receipt</a:t>
              </a:r>
              <a:endParaRPr lang="en-US" sz="1200" dirty="0">
                <a:solidFill>
                  <a:srgbClr val="FFFFFF"/>
                </a:solidFill>
                <a:latin typeface="Times New Roman" pitchFamily="18" charset="0"/>
                <a:cs typeface="Times New Roman" pitchFamily="18" charset="0"/>
              </a:endParaRPr>
            </a:p>
          </p:txBody>
        </p:sp>
        <p:cxnSp>
          <p:nvCxnSpPr>
            <p:cNvPr id="7188" name="AutoShape 55"/>
            <p:cNvCxnSpPr>
              <a:cxnSpLocks noChangeShapeType="1"/>
            </p:cNvCxnSpPr>
            <p:nvPr/>
          </p:nvCxnSpPr>
          <p:spPr bwMode="auto">
            <a:xfrm>
              <a:off x="3090545" y="3547745"/>
              <a:ext cx="0" cy="723900"/>
            </a:xfrm>
            <a:prstGeom prst="straightConnector1">
              <a:avLst/>
            </a:prstGeom>
            <a:noFill/>
            <a:ln w="19050">
              <a:solidFill>
                <a:srgbClr val="C0504D"/>
              </a:solidFill>
              <a:round/>
              <a:headEnd/>
              <a:tailEnd type="triangle" w="med" len="med"/>
            </a:ln>
          </p:spPr>
        </p:cxnSp>
        <p:sp>
          <p:nvSpPr>
            <p:cNvPr id="7189" name="Text Box 56"/>
            <p:cNvSpPr txBox="1">
              <a:spLocks noChangeArrowheads="1"/>
            </p:cNvSpPr>
            <p:nvPr/>
          </p:nvSpPr>
          <p:spPr bwMode="auto">
            <a:xfrm>
              <a:off x="3315335" y="3636010"/>
              <a:ext cx="1151890" cy="734060"/>
            </a:xfrm>
            <a:prstGeom prst="rect">
              <a:avLst/>
            </a:prstGeom>
            <a:noFill/>
            <a:ln w="9525">
              <a:noFill/>
              <a:miter lim="800000"/>
              <a:headEnd/>
              <a:tailEnd/>
            </a:ln>
          </p:spPr>
          <p:txBody>
            <a:bodyPr/>
            <a:lstStyle/>
            <a:p>
              <a:pPr fontAlgn="base">
                <a:spcBef>
                  <a:spcPct val="0"/>
                </a:spcBef>
                <a:spcAft>
                  <a:spcPct val="0"/>
                </a:spcAft>
              </a:pPr>
              <a:r>
                <a:rPr lang="en-GB" sz="1200" dirty="0">
                  <a:solidFill>
                    <a:srgbClr val="C0504D"/>
                  </a:solidFill>
                  <a:latin typeface="Times New Roman" pitchFamily="18" charset="0"/>
                  <a:cs typeface="Times New Roman" pitchFamily="18" charset="0"/>
                </a:rPr>
                <a:t>Notified of complaint</a:t>
              </a:r>
              <a:endParaRPr lang="en-US" sz="2000" dirty="0">
                <a:solidFill>
                  <a:srgbClr val="FFFFFF"/>
                </a:solidFill>
                <a:latin typeface="Times New Roman" pitchFamily="18" charset="0"/>
                <a:cs typeface="Times New Roman" pitchFamily="18" charset="0"/>
              </a:endParaRPr>
            </a:p>
          </p:txBody>
        </p:sp>
        <p:cxnSp>
          <p:nvCxnSpPr>
            <p:cNvPr id="7190" name="AutoShape 57"/>
            <p:cNvCxnSpPr>
              <a:cxnSpLocks noChangeShapeType="1"/>
            </p:cNvCxnSpPr>
            <p:nvPr/>
          </p:nvCxnSpPr>
          <p:spPr bwMode="auto">
            <a:xfrm flipH="1">
              <a:off x="3848100" y="1971040"/>
              <a:ext cx="461645" cy="490855"/>
            </a:xfrm>
            <a:prstGeom prst="straightConnector1">
              <a:avLst/>
            </a:prstGeom>
            <a:noFill/>
            <a:ln w="19050">
              <a:solidFill>
                <a:srgbClr val="4F81BD"/>
              </a:solidFill>
              <a:round/>
              <a:headEnd/>
              <a:tailEnd type="triangle" w="med" len="med"/>
            </a:ln>
          </p:spPr>
        </p:cxnSp>
        <p:sp>
          <p:nvSpPr>
            <p:cNvPr id="7191" name="Text Box 58"/>
            <p:cNvSpPr txBox="1">
              <a:spLocks noChangeArrowheads="1"/>
            </p:cNvSpPr>
            <p:nvPr/>
          </p:nvSpPr>
          <p:spPr bwMode="auto">
            <a:xfrm>
              <a:off x="4157345" y="2004695"/>
              <a:ext cx="1123950" cy="266700"/>
            </a:xfrm>
            <a:prstGeom prst="rect">
              <a:avLst/>
            </a:prstGeom>
            <a:noFill/>
            <a:ln w="9525">
              <a:noFill/>
              <a:miter lim="800000"/>
              <a:headEnd/>
              <a:tailEnd/>
            </a:ln>
          </p:spPr>
          <p:txBody>
            <a:bodyPr/>
            <a:lstStyle/>
            <a:p>
              <a:pPr fontAlgn="base">
                <a:spcBef>
                  <a:spcPct val="0"/>
                </a:spcBef>
                <a:spcAft>
                  <a:spcPct val="0"/>
                </a:spcAft>
              </a:pPr>
              <a:r>
                <a:rPr lang="en-GB" sz="1200" dirty="0">
                  <a:solidFill>
                    <a:srgbClr val="4F81BD"/>
                  </a:solidFill>
                  <a:latin typeface="Times New Roman" pitchFamily="18" charset="0"/>
                  <a:cs typeface="Times New Roman" pitchFamily="18" charset="0"/>
                </a:rPr>
                <a:t>Update case/resolve</a:t>
              </a:r>
              <a:endParaRPr lang="en-US" sz="2000" dirty="0">
                <a:solidFill>
                  <a:srgbClr val="FFFFFF"/>
                </a:solidFill>
                <a:latin typeface="Times New Roman" pitchFamily="18" charset="0"/>
                <a:cs typeface="Times New Roman" pitchFamily="18" charset="0"/>
              </a:endParaRPr>
            </a:p>
          </p:txBody>
        </p:sp>
        <p:cxnSp>
          <p:nvCxnSpPr>
            <p:cNvPr id="7192" name="AutoShape 59"/>
            <p:cNvCxnSpPr>
              <a:cxnSpLocks noChangeShapeType="1"/>
            </p:cNvCxnSpPr>
            <p:nvPr/>
          </p:nvCxnSpPr>
          <p:spPr bwMode="auto">
            <a:xfrm flipV="1">
              <a:off x="2919095" y="447675"/>
              <a:ext cx="635" cy="1961515"/>
            </a:xfrm>
            <a:prstGeom prst="straightConnector1">
              <a:avLst/>
            </a:prstGeom>
            <a:noFill/>
            <a:ln w="19050">
              <a:solidFill>
                <a:srgbClr val="4F81BD"/>
              </a:solidFill>
              <a:round/>
              <a:headEnd/>
              <a:tailEnd type="triangle" w="med" len="med"/>
            </a:ln>
          </p:spPr>
        </p:cxnSp>
        <p:sp>
          <p:nvSpPr>
            <p:cNvPr id="7193" name="Text Box 60"/>
            <p:cNvSpPr txBox="1">
              <a:spLocks noChangeArrowheads="1"/>
            </p:cNvSpPr>
            <p:nvPr/>
          </p:nvSpPr>
          <p:spPr bwMode="auto">
            <a:xfrm>
              <a:off x="2176145" y="890270"/>
              <a:ext cx="657225" cy="480695"/>
            </a:xfrm>
            <a:prstGeom prst="rect">
              <a:avLst/>
            </a:prstGeom>
            <a:noFill/>
            <a:ln w="9525">
              <a:noFill/>
              <a:miter lim="800000"/>
              <a:headEnd/>
              <a:tailEnd/>
            </a:ln>
          </p:spPr>
          <p:txBody>
            <a:bodyPr/>
            <a:lstStyle/>
            <a:p>
              <a:pPr fontAlgn="base">
                <a:spcBef>
                  <a:spcPct val="0"/>
                </a:spcBef>
                <a:spcAft>
                  <a:spcPct val="0"/>
                </a:spcAft>
              </a:pPr>
              <a:r>
                <a:rPr lang="en-GB" sz="1200" dirty="0">
                  <a:solidFill>
                    <a:srgbClr val="4F81BD"/>
                  </a:solidFill>
                  <a:latin typeface="Times New Roman" pitchFamily="18" charset="0"/>
                  <a:cs typeface="Times New Roman" pitchFamily="18" charset="0"/>
                </a:rPr>
                <a:t>Notified of update</a:t>
              </a:r>
              <a:endParaRPr lang="en-US" sz="1200" dirty="0">
                <a:solidFill>
                  <a:srgbClr val="FFFFFF"/>
                </a:solidFill>
                <a:latin typeface="Times New Roman" pitchFamily="18" charset="0"/>
                <a:cs typeface="Times New Roman" pitchFamily="18" charset="0"/>
              </a:endParaRPr>
            </a:p>
          </p:txBody>
        </p:sp>
        <p:cxnSp>
          <p:nvCxnSpPr>
            <p:cNvPr id="7194" name="AutoShape 61"/>
            <p:cNvCxnSpPr>
              <a:cxnSpLocks noChangeShapeType="1"/>
            </p:cNvCxnSpPr>
            <p:nvPr/>
          </p:nvCxnSpPr>
          <p:spPr bwMode="auto">
            <a:xfrm>
              <a:off x="2947670" y="3547745"/>
              <a:ext cx="0" cy="723900"/>
            </a:xfrm>
            <a:prstGeom prst="straightConnector1">
              <a:avLst/>
            </a:prstGeom>
            <a:noFill/>
            <a:ln w="19050">
              <a:solidFill>
                <a:srgbClr val="4F81BD"/>
              </a:solidFill>
              <a:round/>
              <a:headEnd/>
              <a:tailEnd type="triangle" w="med" len="med"/>
            </a:ln>
          </p:spPr>
        </p:cxnSp>
        <p:cxnSp>
          <p:nvCxnSpPr>
            <p:cNvPr id="7195" name="AutoShape 62"/>
            <p:cNvCxnSpPr>
              <a:cxnSpLocks noChangeShapeType="1"/>
            </p:cNvCxnSpPr>
            <p:nvPr/>
          </p:nvCxnSpPr>
          <p:spPr bwMode="auto">
            <a:xfrm flipV="1">
              <a:off x="3943350" y="2199640"/>
              <a:ext cx="414655" cy="443230"/>
            </a:xfrm>
            <a:prstGeom prst="straightConnector1">
              <a:avLst/>
            </a:prstGeom>
            <a:noFill/>
            <a:ln w="19050">
              <a:solidFill>
                <a:srgbClr val="9BBB59"/>
              </a:solidFill>
              <a:round/>
              <a:headEnd/>
              <a:tailEnd type="triangle" w="med" len="med"/>
            </a:ln>
          </p:spPr>
        </p:cxnSp>
        <p:sp>
          <p:nvSpPr>
            <p:cNvPr id="7196" name="Text Box 63"/>
            <p:cNvSpPr txBox="1">
              <a:spLocks noChangeArrowheads="1"/>
            </p:cNvSpPr>
            <p:nvPr/>
          </p:nvSpPr>
          <p:spPr bwMode="auto">
            <a:xfrm>
              <a:off x="4185920" y="2223770"/>
              <a:ext cx="1271905" cy="480695"/>
            </a:xfrm>
            <a:prstGeom prst="rect">
              <a:avLst/>
            </a:prstGeom>
            <a:noFill/>
            <a:ln w="9525">
              <a:noFill/>
              <a:miter lim="800000"/>
              <a:headEnd/>
              <a:tailEnd/>
            </a:ln>
          </p:spPr>
          <p:txBody>
            <a:bodyPr/>
            <a:lstStyle/>
            <a:p>
              <a:pPr fontAlgn="base">
                <a:spcBef>
                  <a:spcPct val="0"/>
                </a:spcBef>
                <a:spcAft>
                  <a:spcPct val="0"/>
                </a:spcAft>
              </a:pPr>
              <a:r>
                <a:rPr lang="en-GB" sz="1200" dirty="0">
                  <a:solidFill>
                    <a:srgbClr val="C0504D"/>
                  </a:solidFill>
                  <a:latin typeface="Times New Roman" pitchFamily="18" charset="0"/>
                  <a:cs typeface="Times New Roman" pitchFamily="18" charset="0"/>
                </a:rPr>
                <a:t> </a:t>
              </a:r>
              <a:endParaRPr lang="en-US" sz="2000" dirty="0">
                <a:solidFill>
                  <a:srgbClr val="FFFFFF"/>
                </a:solidFill>
                <a:latin typeface="Times New Roman" pitchFamily="18" charset="0"/>
                <a:cs typeface="Times New Roman" pitchFamily="18" charset="0"/>
              </a:endParaRPr>
            </a:p>
            <a:p>
              <a:pPr fontAlgn="base">
                <a:spcBef>
                  <a:spcPct val="0"/>
                </a:spcBef>
                <a:spcAft>
                  <a:spcPct val="0"/>
                </a:spcAft>
              </a:pPr>
              <a:r>
                <a:rPr lang="en-GB" sz="1200" dirty="0">
                  <a:solidFill>
                    <a:srgbClr val="9BBB59"/>
                  </a:solidFill>
                  <a:latin typeface="Times New Roman" pitchFamily="18" charset="0"/>
                  <a:cs typeface="Times New Roman" pitchFamily="18" charset="0"/>
                </a:rPr>
                <a:t>Prompt if no action has been taken</a:t>
              </a:r>
              <a:endParaRPr lang="en-US" sz="2000" dirty="0">
                <a:solidFill>
                  <a:srgbClr val="FFFFFF"/>
                </a:solidFill>
                <a:latin typeface="Times New Roman" pitchFamily="18" charset="0"/>
                <a:cs typeface="Times New Roman" pitchFamily="18" charset="0"/>
              </a:endParaRPr>
            </a:p>
          </p:txBody>
        </p:sp>
        <p:sp>
          <p:nvSpPr>
            <p:cNvPr id="7197" name="Text Box 64"/>
            <p:cNvSpPr txBox="1">
              <a:spLocks noChangeArrowheads="1"/>
            </p:cNvSpPr>
            <p:nvPr/>
          </p:nvSpPr>
          <p:spPr bwMode="auto">
            <a:xfrm>
              <a:off x="2272030" y="3645535"/>
              <a:ext cx="675640" cy="734060"/>
            </a:xfrm>
            <a:prstGeom prst="rect">
              <a:avLst/>
            </a:prstGeom>
            <a:noFill/>
            <a:ln w="9525">
              <a:noFill/>
              <a:miter lim="800000"/>
              <a:headEnd/>
              <a:tailEnd/>
            </a:ln>
          </p:spPr>
          <p:txBody>
            <a:bodyPr/>
            <a:lstStyle/>
            <a:p>
              <a:pPr fontAlgn="base">
                <a:spcBef>
                  <a:spcPct val="0"/>
                </a:spcBef>
                <a:spcAft>
                  <a:spcPct val="0"/>
                </a:spcAft>
              </a:pPr>
              <a:r>
                <a:rPr lang="en-GB" sz="1200" dirty="0">
                  <a:solidFill>
                    <a:srgbClr val="4F81BD"/>
                  </a:solidFill>
                  <a:latin typeface="Times New Roman" pitchFamily="18" charset="0"/>
                  <a:cs typeface="Times New Roman" pitchFamily="18" charset="0"/>
                </a:rPr>
                <a:t>Notified of update</a:t>
              </a:r>
              <a:endParaRPr lang="en-US" sz="2000" dirty="0">
                <a:solidFill>
                  <a:srgbClr val="FFFFFF"/>
                </a:solidFill>
                <a:latin typeface="Times New Roman" pitchFamily="18" charset="0"/>
                <a:cs typeface="Times New Roman" pitchFamily="18" charset="0"/>
              </a:endParaRPr>
            </a:p>
          </p:txBody>
        </p:sp>
        <p:cxnSp>
          <p:nvCxnSpPr>
            <p:cNvPr id="7198" name="AutoShape 65"/>
            <p:cNvCxnSpPr>
              <a:cxnSpLocks noChangeShapeType="1"/>
            </p:cNvCxnSpPr>
            <p:nvPr/>
          </p:nvCxnSpPr>
          <p:spPr bwMode="auto">
            <a:xfrm>
              <a:off x="3234055" y="3547745"/>
              <a:ext cx="635" cy="723900"/>
            </a:xfrm>
            <a:prstGeom prst="straightConnector1">
              <a:avLst/>
            </a:prstGeom>
            <a:noFill/>
            <a:ln w="19050">
              <a:solidFill>
                <a:srgbClr val="9BBB59"/>
              </a:solidFill>
              <a:round/>
              <a:headEnd/>
              <a:tailEnd type="triangle" w="med" len="med"/>
            </a:ln>
          </p:spPr>
        </p:cxnSp>
        <p:cxnSp>
          <p:nvCxnSpPr>
            <p:cNvPr id="7199" name="AutoShape 66"/>
            <p:cNvCxnSpPr>
              <a:cxnSpLocks noChangeShapeType="1"/>
            </p:cNvCxnSpPr>
            <p:nvPr/>
          </p:nvCxnSpPr>
          <p:spPr bwMode="auto">
            <a:xfrm flipH="1" flipV="1">
              <a:off x="1938655" y="1833245"/>
              <a:ext cx="514350" cy="457200"/>
            </a:xfrm>
            <a:prstGeom prst="straightConnector1">
              <a:avLst/>
            </a:prstGeom>
            <a:noFill/>
            <a:ln w="19050">
              <a:solidFill>
                <a:srgbClr val="4F81BD"/>
              </a:solidFill>
              <a:round/>
              <a:headEnd/>
              <a:tailEnd type="triangle" w="med" len="med"/>
            </a:ln>
          </p:spPr>
        </p:cxnSp>
        <p:sp>
          <p:nvSpPr>
            <p:cNvPr id="7200" name="Text Box 67"/>
            <p:cNvSpPr txBox="1">
              <a:spLocks noChangeArrowheads="1"/>
            </p:cNvSpPr>
            <p:nvPr/>
          </p:nvSpPr>
          <p:spPr bwMode="auto">
            <a:xfrm>
              <a:off x="2024380" y="1676400"/>
              <a:ext cx="1123950" cy="266700"/>
            </a:xfrm>
            <a:prstGeom prst="rect">
              <a:avLst/>
            </a:prstGeom>
            <a:noFill/>
            <a:ln w="9525">
              <a:noFill/>
              <a:miter lim="800000"/>
              <a:headEnd/>
              <a:tailEnd/>
            </a:ln>
          </p:spPr>
          <p:txBody>
            <a:bodyPr/>
            <a:lstStyle/>
            <a:p>
              <a:pPr fontAlgn="base">
                <a:spcBef>
                  <a:spcPct val="0"/>
                </a:spcBef>
                <a:spcAft>
                  <a:spcPct val="0"/>
                </a:spcAft>
              </a:pPr>
              <a:r>
                <a:rPr lang="en-GB" sz="1200" dirty="0">
                  <a:solidFill>
                    <a:srgbClr val="4F81BD"/>
                  </a:solidFill>
                  <a:latin typeface="Times New Roman" pitchFamily="18" charset="0"/>
                  <a:cs typeface="Times New Roman" pitchFamily="18" charset="0"/>
                </a:rPr>
                <a:t>Receive update</a:t>
              </a:r>
              <a:endParaRPr lang="en-US" sz="1200" dirty="0">
                <a:solidFill>
                  <a:srgbClr val="FFFFFF"/>
                </a:solidFill>
                <a:latin typeface="Times New Roman" pitchFamily="18" charset="0"/>
                <a:cs typeface="Times New Roman" pitchFamily="18" charset="0"/>
              </a:endParaRPr>
            </a:p>
          </p:txBody>
        </p:sp>
        <p:cxnSp>
          <p:nvCxnSpPr>
            <p:cNvPr id="7201" name="AutoShape 68"/>
            <p:cNvCxnSpPr>
              <a:cxnSpLocks noChangeShapeType="1"/>
            </p:cNvCxnSpPr>
            <p:nvPr/>
          </p:nvCxnSpPr>
          <p:spPr bwMode="auto">
            <a:xfrm flipV="1">
              <a:off x="1910080" y="504825"/>
              <a:ext cx="823595" cy="518795"/>
            </a:xfrm>
            <a:prstGeom prst="straightConnector1">
              <a:avLst/>
            </a:prstGeom>
            <a:noFill/>
            <a:ln w="19050">
              <a:solidFill>
                <a:srgbClr val="4F81BD"/>
              </a:solidFill>
              <a:round/>
              <a:headEnd/>
              <a:tailEnd type="triangle" w="med" len="med"/>
            </a:ln>
          </p:spPr>
        </p:cxnSp>
        <p:cxnSp>
          <p:nvCxnSpPr>
            <p:cNvPr id="7202" name="AutoShape 69"/>
            <p:cNvCxnSpPr>
              <a:cxnSpLocks noChangeShapeType="1"/>
            </p:cNvCxnSpPr>
            <p:nvPr/>
          </p:nvCxnSpPr>
          <p:spPr bwMode="auto">
            <a:xfrm flipH="1">
              <a:off x="1552575" y="3214370"/>
              <a:ext cx="723900" cy="431165"/>
            </a:xfrm>
            <a:prstGeom prst="straightConnector1">
              <a:avLst/>
            </a:prstGeom>
            <a:noFill/>
            <a:ln w="19050">
              <a:solidFill>
                <a:srgbClr val="8064A2"/>
              </a:solidFill>
              <a:round/>
              <a:headEnd/>
              <a:tailEnd type="triangle" w="med" len="med"/>
            </a:ln>
          </p:spPr>
        </p:cxnSp>
        <p:sp>
          <p:nvSpPr>
            <p:cNvPr id="7203" name="AutoShape 70"/>
            <p:cNvSpPr>
              <a:spLocks noChangeArrowheads="1"/>
            </p:cNvSpPr>
            <p:nvPr/>
          </p:nvSpPr>
          <p:spPr bwMode="auto">
            <a:xfrm>
              <a:off x="746760" y="3461385"/>
              <a:ext cx="739140" cy="705485"/>
            </a:xfrm>
            <a:prstGeom prst="flowChartInternalStorage">
              <a:avLst/>
            </a:prstGeom>
            <a:solidFill>
              <a:srgbClr val="FFFFFF"/>
            </a:solidFill>
            <a:ln w="9525">
              <a:solidFill>
                <a:srgbClr val="8064A2"/>
              </a:solidFill>
              <a:miter lim="800000"/>
              <a:headEnd/>
              <a:tailEnd/>
            </a:ln>
          </p:spPr>
          <p:txBody>
            <a:bodyPr/>
            <a:lstStyle/>
            <a:p>
              <a:pPr fontAlgn="base">
                <a:spcBef>
                  <a:spcPct val="0"/>
                </a:spcBef>
                <a:spcAft>
                  <a:spcPct val="0"/>
                </a:spcAft>
              </a:pPr>
              <a:r>
                <a:rPr lang="en-GB" sz="1600" dirty="0">
                  <a:solidFill>
                    <a:srgbClr val="8064A2"/>
                  </a:solidFill>
                  <a:latin typeface="Times New Roman" pitchFamily="18" charset="0"/>
                  <a:cs typeface="Times New Roman" pitchFamily="18" charset="0"/>
                </a:rPr>
                <a:t>Report</a:t>
              </a:r>
              <a:endParaRPr lang="en-US" sz="1600" dirty="0">
                <a:solidFill>
                  <a:srgbClr val="FFFFFF"/>
                </a:solidFill>
                <a:latin typeface="Times New Roman" pitchFamily="18" charset="0"/>
                <a:cs typeface="Times New Roman" pitchFamily="18" charset="0"/>
              </a:endParaRPr>
            </a:p>
          </p:txBody>
        </p:sp>
        <p:sp>
          <p:nvSpPr>
            <p:cNvPr id="7204" name="Text Box 71"/>
            <p:cNvSpPr txBox="1">
              <a:spLocks noChangeArrowheads="1"/>
            </p:cNvSpPr>
            <p:nvPr/>
          </p:nvSpPr>
          <p:spPr bwMode="auto">
            <a:xfrm>
              <a:off x="1259676" y="2951479"/>
              <a:ext cx="985520" cy="734060"/>
            </a:xfrm>
            <a:prstGeom prst="rect">
              <a:avLst/>
            </a:prstGeom>
            <a:noFill/>
            <a:ln w="9525">
              <a:noFill/>
              <a:miter lim="800000"/>
              <a:headEnd/>
              <a:tailEnd/>
            </a:ln>
          </p:spPr>
          <p:txBody>
            <a:bodyPr/>
            <a:lstStyle/>
            <a:p>
              <a:pPr fontAlgn="base">
                <a:spcBef>
                  <a:spcPct val="0"/>
                </a:spcBef>
                <a:spcAft>
                  <a:spcPct val="0"/>
                </a:spcAft>
              </a:pPr>
              <a:r>
                <a:rPr lang="en-GB" sz="1200" dirty="0">
                  <a:solidFill>
                    <a:srgbClr val="8064A2"/>
                  </a:solidFill>
                  <a:latin typeface="Times New Roman" pitchFamily="18" charset="0"/>
                  <a:cs typeface="Times New Roman" pitchFamily="18" charset="0"/>
                </a:rPr>
                <a:t>Generate Reports/Data</a:t>
              </a:r>
              <a:endParaRPr lang="en-US" sz="1200" dirty="0">
                <a:solidFill>
                  <a:srgbClr val="FFFFFF"/>
                </a:solidFill>
                <a:latin typeface="Times New Roman" pitchFamily="18" charset="0"/>
                <a:cs typeface="Times New Roman" pitchFamily="18" charset="0"/>
              </a:endParaRPr>
            </a:p>
          </p:txBody>
        </p:sp>
        <p:sp>
          <p:nvSpPr>
            <p:cNvPr id="7205" name="AutoShape 72"/>
            <p:cNvSpPr>
              <a:spLocks noChangeArrowheads="1"/>
            </p:cNvSpPr>
            <p:nvPr/>
          </p:nvSpPr>
          <p:spPr bwMode="auto">
            <a:xfrm>
              <a:off x="4358005" y="4379595"/>
              <a:ext cx="1156970" cy="645160"/>
            </a:xfrm>
            <a:prstGeom prst="roundRect">
              <a:avLst>
                <a:gd name="adj" fmla="val 16667"/>
              </a:avLst>
            </a:prstGeom>
            <a:solidFill>
              <a:srgbClr val="FFFFFF"/>
            </a:solidFill>
            <a:ln w="38100">
              <a:solidFill>
                <a:srgbClr val="0070C0"/>
              </a:solidFill>
              <a:round/>
              <a:headEnd/>
              <a:tailEnd/>
            </a:ln>
          </p:spPr>
          <p:txBody>
            <a:bodyPr/>
            <a:lstStyle/>
            <a:p>
              <a:pPr algn="ctr" fontAlgn="base">
                <a:spcBef>
                  <a:spcPct val="0"/>
                </a:spcBef>
                <a:spcAft>
                  <a:spcPct val="0"/>
                </a:spcAft>
              </a:pPr>
              <a:r>
                <a:rPr lang="en-GB" sz="1400" dirty="0">
                  <a:solidFill>
                    <a:srgbClr val="000000"/>
                  </a:solidFill>
                  <a:latin typeface="Times New Roman" pitchFamily="18" charset="0"/>
                  <a:cs typeface="Times New Roman" pitchFamily="18" charset="0"/>
                </a:rPr>
                <a:t>County Authorities</a:t>
              </a:r>
              <a:endParaRPr lang="en-US" sz="1400" dirty="0">
                <a:solidFill>
                  <a:srgbClr val="000000"/>
                </a:solidFill>
                <a:latin typeface="Times New Roman" pitchFamily="18" charset="0"/>
                <a:cs typeface="Times New Roman" pitchFamily="18" charset="0"/>
              </a:endParaRPr>
            </a:p>
          </p:txBody>
        </p:sp>
        <p:cxnSp>
          <p:nvCxnSpPr>
            <p:cNvPr id="7206" name="AutoShape 73"/>
            <p:cNvCxnSpPr>
              <a:cxnSpLocks noChangeShapeType="1"/>
            </p:cNvCxnSpPr>
            <p:nvPr/>
          </p:nvCxnSpPr>
          <p:spPr bwMode="auto">
            <a:xfrm>
              <a:off x="3989070" y="4684395"/>
              <a:ext cx="635" cy="635"/>
            </a:xfrm>
            <a:prstGeom prst="straightConnector1">
              <a:avLst/>
            </a:prstGeom>
            <a:noFill/>
            <a:ln w="9525">
              <a:solidFill>
                <a:srgbClr val="000000"/>
              </a:solidFill>
              <a:round/>
              <a:headEnd/>
              <a:tailEnd type="triangle" w="med" len="med"/>
            </a:ln>
          </p:spPr>
        </p:cxnSp>
        <p:cxnSp>
          <p:nvCxnSpPr>
            <p:cNvPr id="7207" name="AutoShape 74"/>
            <p:cNvCxnSpPr>
              <a:cxnSpLocks noChangeShapeType="1"/>
            </p:cNvCxnSpPr>
            <p:nvPr/>
          </p:nvCxnSpPr>
          <p:spPr bwMode="auto">
            <a:xfrm>
              <a:off x="3694430" y="4763135"/>
              <a:ext cx="615315" cy="635"/>
            </a:xfrm>
            <a:prstGeom prst="straightConnector1">
              <a:avLst/>
            </a:prstGeom>
            <a:noFill/>
            <a:ln w="9525">
              <a:solidFill>
                <a:srgbClr val="000000"/>
              </a:solidFill>
              <a:round/>
              <a:headEnd/>
              <a:tailEnd type="triangle" w="med" len="med"/>
            </a:ln>
          </p:spPr>
        </p:cxnSp>
        <p:sp>
          <p:nvSpPr>
            <p:cNvPr id="81" name="AutoShape 75"/>
            <p:cNvSpPr>
              <a:spLocks noChangeArrowheads="1"/>
            </p:cNvSpPr>
            <p:nvPr/>
          </p:nvSpPr>
          <p:spPr bwMode="auto">
            <a:xfrm>
              <a:off x="4157527" y="2791096"/>
              <a:ext cx="829077" cy="1538640"/>
            </a:xfrm>
            <a:prstGeom prst="upArrow">
              <a:avLst>
                <a:gd name="adj1" fmla="val 50000"/>
                <a:gd name="adj2" fmla="val 46398"/>
              </a:avLst>
            </a:prstGeom>
            <a:solidFill>
              <a:srgbClr val="FF0000"/>
            </a:solidFill>
            <a:ln w="9525">
              <a:solidFill>
                <a:srgbClr val="000000"/>
              </a:solidFill>
              <a:miter lim="800000"/>
              <a:headEnd/>
              <a:tailEnd/>
            </a:ln>
          </p:spPr>
          <p:txBody>
            <a:bodyPr vert="vert" upright="1"/>
            <a:lstStyle/>
            <a:p>
              <a:pPr fontAlgn="base">
                <a:defRPr/>
              </a:pPr>
              <a:r>
                <a:rPr lang="en-GB" sz="1000" b="1" dirty="0">
                  <a:solidFill>
                    <a:srgbClr val="FFFFFF"/>
                  </a:solidFill>
                  <a:latin typeface="Times New Roman"/>
                  <a:ea typeface="Times New Roman"/>
                  <a:cs typeface="Arial" charset="0"/>
                </a:rPr>
                <a:t>Law</a:t>
              </a:r>
              <a:endParaRPr lang="en-US" sz="1200" dirty="0">
                <a:solidFill>
                  <a:srgbClr val="FFFFFF"/>
                </a:solidFill>
                <a:latin typeface="Times New Roman"/>
                <a:ea typeface="Times New Roman"/>
                <a:cs typeface="Arial" charset="0"/>
              </a:endParaRPr>
            </a:p>
            <a:p>
              <a:pPr fontAlgn="base">
                <a:defRPr/>
              </a:pPr>
              <a:r>
                <a:rPr lang="en-GB" sz="1000" b="1" dirty="0">
                  <a:solidFill>
                    <a:srgbClr val="FFFFFF"/>
                  </a:solidFill>
                  <a:latin typeface="Times New Roman"/>
                  <a:ea typeface="Times New Roman"/>
                  <a:cs typeface="Arial" charset="0"/>
                </a:rPr>
                <a:t>Enforcemen</a:t>
              </a:r>
              <a:r>
                <a:rPr lang="en-GB" sz="1200" b="1" dirty="0">
                  <a:solidFill>
                    <a:srgbClr val="FFFFFF"/>
                  </a:solidFill>
                  <a:latin typeface="Times New Roman"/>
                  <a:ea typeface="Times New Roman"/>
                  <a:cs typeface="Arial" charset="0"/>
                </a:rPr>
                <a:t>t </a:t>
              </a:r>
              <a:r>
                <a:rPr lang="en-GB" sz="1000" b="1" dirty="0">
                  <a:solidFill>
                    <a:srgbClr val="FFFFFF"/>
                  </a:solidFill>
                  <a:latin typeface="Times New Roman"/>
                  <a:ea typeface="Times New Roman"/>
                  <a:cs typeface="Arial" charset="0"/>
                </a:rPr>
                <a:t>Agencies</a:t>
              </a:r>
              <a:endParaRPr lang="en-US" sz="1200" dirty="0">
                <a:solidFill>
                  <a:srgbClr val="FFFFFF"/>
                </a:solidFill>
                <a:latin typeface="Times New Roman"/>
                <a:ea typeface="Times New Roman"/>
                <a:cs typeface="Arial" charset="0"/>
              </a:endParaRPr>
            </a:p>
          </p:txBody>
        </p:sp>
        <p:sp>
          <p:nvSpPr>
            <p:cNvPr id="7209" name="AutoShape 76"/>
            <p:cNvSpPr>
              <a:spLocks noChangeArrowheads="1"/>
            </p:cNvSpPr>
            <p:nvPr/>
          </p:nvSpPr>
          <p:spPr bwMode="auto">
            <a:xfrm>
              <a:off x="5033645" y="2791460"/>
              <a:ext cx="828675" cy="1537970"/>
            </a:xfrm>
            <a:prstGeom prst="upArrow">
              <a:avLst>
                <a:gd name="adj1" fmla="val 50000"/>
                <a:gd name="adj2" fmla="val 46398"/>
              </a:avLst>
            </a:prstGeom>
            <a:solidFill>
              <a:srgbClr val="FF0000"/>
            </a:solidFill>
            <a:ln w="9525">
              <a:solidFill>
                <a:srgbClr val="000000"/>
              </a:solidFill>
              <a:miter lim="800000"/>
              <a:headEnd/>
              <a:tailEnd/>
            </a:ln>
          </p:spPr>
          <p:txBody>
            <a:bodyPr vert="eaVert"/>
            <a:lstStyle/>
            <a:p>
              <a:pPr fontAlgn="base">
                <a:spcBef>
                  <a:spcPct val="0"/>
                </a:spcBef>
                <a:spcAft>
                  <a:spcPct val="0"/>
                </a:spcAft>
              </a:pPr>
              <a:r>
                <a:rPr lang="en-GB" sz="1000" b="1" dirty="0">
                  <a:solidFill>
                    <a:srgbClr val="FFFFFF"/>
                  </a:solidFill>
                  <a:latin typeface="Times New Roman" pitchFamily="18" charset="0"/>
                  <a:cs typeface="Times New Roman" pitchFamily="18" charset="0"/>
                </a:rPr>
                <a:t>Oversight Institutions</a:t>
              </a:r>
              <a:endParaRPr lang="en-US" sz="1200" dirty="0">
                <a:solidFill>
                  <a:srgbClr val="FFFFFF"/>
                </a:solidFill>
                <a:latin typeface="Times New Roman" pitchFamily="18" charset="0"/>
                <a:cs typeface="Times New Roman" pitchFamily="18" charset="0"/>
              </a:endParaRPr>
            </a:p>
          </p:txBody>
        </p:sp>
        <p:sp>
          <p:nvSpPr>
            <p:cNvPr id="7210" name="Rectangle 82"/>
            <p:cNvSpPr>
              <a:spLocks noChangeArrowheads="1"/>
            </p:cNvSpPr>
            <p:nvPr/>
          </p:nvSpPr>
          <p:spPr bwMode="auto">
            <a:xfrm>
              <a:off x="3898900" y="4594225"/>
              <a:ext cx="90805" cy="90805"/>
            </a:xfrm>
            <a:prstGeom prst="rect">
              <a:avLst/>
            </a:prstGeom>
            <a:solidFill>
              <a:srgbClr val="FFFFFF"/>
            </a:solidFill>
            <a:ln w="9525">
              <a:solidFill>
                <a:srgbClr val="FFFFFF"/>
              </a:solidFill>
              <a:miter lim="800000"/>
              <a:headEnd/>
              <a:tailEnd/>
            </a:ln>
          </p:spPr>
          <p:txBody>
            <a:bodyPr/>
            <a:lstStyle/>
            <a:p>
              <a:pPr fontAlgn="base">
                <a:spcBef>
                  <a:spcPct val="0"/>
                </a:spcBef>
                <a:spcAft>
                  <a:spcPct val="0"/>
                </a:spcAft>
              </a:pPr>
              <a:endParaRPr lang="en-US" sz="2400">
                <a:solidFill>
                  <a:srgbClr val="FFFFFF"/>
                </a:solidFill>
                <a:latin typeface="Times New Roman" pitchFamily="18" charset="0"/>
                <a:cs typeface="Arial" pitchFamily="34" charset="0"/>
              </a:endParaRPr>
            </a:p>
          </p:txBody>
        </p:sp>
      </p:grpSp>
      <p:sp>
        <p:nvSpPr>
          <p:cNvPr id="43" name="TextBox 42"/>
          <p:cNvSpPr txBox="1"/>
          <p:nvPr/>
        </p:nvSpPr>
        <p:spPr>
          <a:xfrm>
            <a:off x="3009900" y="279400"/>
            <a:ext cx="4991100" cy="954107"/>
          </a:xfrm>
          <a:prstGeom prst="rect">
            <a:avLst/>
          </a:prstGeom>
          <a:noFill/>
        </p:spPr>
        <p:txBody>
          <a:bodyPr wrap="square" rtlCol="0">
            <a:spAutoFit/>
          </a:bodyPr>
          <a:lstStyle/>
          <a:p>
            <a:pPr fontAlgn="base">
              <a:spcBef>
                <a:spcPct val="0"/>
              </a:spcBef>
              <a:spcAft>
                <a:spcPct val="0"/>
              </a:spcAft>
            </a:pPr>
            <a:r>
              <a:rPr lang="en-GB" sz="2800" b="1" dirty="0">
                <a:solidFill>
                  <a:srgbClr val="000000"/>
                </a:solidFill>
                <a:latin typeface="Times New Roman" pitchFamily="18" charset="0"/>
                <a:cs typeface="Arial" pitchFamily="34" charset="0"/>
              </a:rPr>
              <a:t>“</a:t>
            </a:r>
            <a:r>
              <a:rPr lang="en-GB" sz="2800" b="1" dirty="0" err="1">
                <a:solidFill>
                  <a:srgbClr val="000000"/>
                </a:solidFill>
                <a:latin typeface="Times New Roman" pitchFamily="18" charset="0"/>
                <a:cs typeface="Arial" pitchFamily="34" charset="0"/>
              </a:rPr>
              <a:t>Uwajibikaji</a:t>
            </a:r>
            <a:r>
              <a:rPr lang="en-GB" sz="2800" b="1" dirty="0">
                <a:solidFill>
                  <a:srgbClr val="000000"/>
                </a:solidFill>
                <a:latin typeface="Times New Roman" pitchFamily="18" charset="0"/>
                <a:cs typeface="Arial" pitchFamily="34" charset="0"/>
              </a:rPr>
              <a:t> </a:t>
            </a:r>
            <a:r>
              <a:rPr lang="en-GB" sz="2800" b="1" dirty="0" err="1">
                <a:solidFill>
                  <a:srgbClr val="000000"/>
                </a:solidFill>
                <a:latin typeface="Times New Roman" pitchFamily="18" charset="0"/>
                <a:cs typeface="Arial" pitchFamily="34" charset="0"/>
              </a:rPr>
              <a:t>Pamoja</a:t>
            </a:r>
            <a:r>
              <a:rPr lang="en-GB" sz="2800" b="1" dirty="0">
                <a:solidFill>
                  <a:srgbClr val="000000"/>
                </a:solidFill>
                <a:latin typeface="Times New Roman" pitchFamily="18" charset="0"/>
                <a:cs typeface="Arial" pitchFamily="34" charset="0"/>
              </a:rPr>
              <a:t>” – How it works...</a:t>
            </a:r>
          </a:p>
        </p:txBody>
      </p:sp>
    </p:spTree>
    <p:extLst>
      <p:ext uri="{BB962C8B-B14F-4D97-AF65-F5344CB8AC3E}">
        <p14:creationId xmlns:p14="http://schemas.microsoft.com/office/powerpoint/2010/main" val="2099254400"/>
      </p:ext>
    </p:extLst>
  </p:cSld>
  <p:clrMapOvr>
    <a:masterClrMapping/>
  </p:clrMapOvr>
  <p:transition advTm="7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196" y="764704"/>
            <a:ext cx="8676456" cy="4608512"/>
          </a:xfrm>
        </p:spPr>
        <p:txBody>
          <a:bodyPr>
            <a:normAutofit/>
          </a:bodyPr>
          <a:lstStyle/>
          <a:p>
            <a:r>
              <a:rPr lang="en-GB" sz="3300" b="1" kern="1800" spc="-75" dirty="0">
                <a:solidFill>
                  <a:srgbClr val="008080"/>
                </a:solidFill>
                <a:latin typeface="Arial"/>
                <a:ea typeface="Times New Roman"/>
              </a:rPr>
              <a:t>Who is responsible for AAP?   What are the roles and responsibilities of different actors?</a:t>
            </a:r>
            <a:endParaRPr lang="fr-FR" sz="3300" b="1" kern="1800" spc="-75" dirty="0">
              <a:solidFill>
                <a:srgbClr val="008080"/>
              </a:solidFill>
              <a:latin typeface="Arial"/>
              <a:ea typeface="Times New Roman"/>
            </a:endParaRPr>
          </a:p>
        </p:txBody>
      </p:sp>
    </p:spTree>
    <p:extLst>
      <p:ext uri="{BB962C8B-B14F-4D97-AF65-F5344CB8AC3E}">
        <p14:creationId xmlns:p14="http://schemas.microsoft.com/office/powerpoint/2010/main" val="340478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0"/>
            <a:ext cx="8856984" cy="710821"/>
          </a:xfrm>
        </p:spPr>
        <p:txBody>
          <a:bodyPr>
            <a:normAutofit/>
          </a:bodyPr>
          <a:lstStyle/>
          <a:p>
            <a:r>
              <a:rPr lang="fr-FR" sz="4000" b="1" kern="1800" spc="-75" dirty="0" err="1">
                <a:solidFill>
                  <a:srgbClr val="008080"/>
                </a:solidFill>
                <a:latin typeface="Arial"/>
                <a:ea typeface="Times New Roman"/>
              </a:rPr>
              <a:t>Where</a:t>
            </a:r>
            <a:r>
              <a:rPr lang="fr-FR" sz="4000" b="1" kern="1800" spc="-75" dirty="0">
                <a:solidFill>
                  <a:srgbClr val="008080"/>
                </a:solidFill>
                <a:latin typeface="Arial"/>
                <a:ea typeface="Times New Roman"/>
              </a:rPr>
              <a:t> </a:t>
            </a:r>
            <a:r>
              <a:rPr lang="fr-FR" sz="4000" b="1" kern="1800" spc="-75" dirty="0" err="1">
                <a:solidFill>
                  <a:srgbClr val="008080"/>
                </a:solidFill>
                <a:latin typeface="Arial"/>
                <a:ea typeface="Times New Roman"/>
              </a:rPr>
              <a:t>can</a:t>
            </a:r>
            <a:r>
              <a:rPr lang="fr-FR" sz="4000" b="1" kern="1800" spc="-75" dirty="0">
                <a:solidFill>
                  <a:srgbClr val="008080"/>
                </a:solidFill>
                <a:latin typeface="Arial"/>
                <a:ea typeface="Times New Roman"/>
              </a:rPr>
              <a:t> I </a:t>
            </a:r>
            <a:r>
              <a:rPr lang="fr-FR" sz="4000" b="1" kern="1800" spc="-75" dirty="0" err="1">
                <a:solidFill>
                  <a:srgbClr val="008080"/>
                </a:solidFill>
                <a:latin typeface="Arial"/>
                <a:ea typeface="Times New Roman"/>
              </a:rPr>
              <a:t>get</a:t>
            </a:r>
            <a:r>
              <a:rPr lang="fr-FR" sz="4000" b="1" kern="1800" spc="-75" dirty="0">
                <a:solidFill>
                  <a:srgbClr val="008080"/>
                </a:solidFill>
                <a:latin typeface="Arial"/>
                <a:ea typeface="Times New Roman"/>
              </a:rPr>
              <a:t> help?</a:t>
            </a:r>
          </a:p>
        </p:txBody>
      </p:sp>
      <p:sp>
        <p:nvSpPr>
          <p:cNvPr id="3" name="TextBox 2"/>
          <p:cNvSpPr txBox="1"/>
          <p:nvPr/>
        </p:nvSpPr>
        <p:spPr>
          <a:xfrm>
            <a:off x="241676" y="1700808"/>
            <a:ext cx="8640960" cy="1107996"/>
          </a:xfrm>
          <a:prstGeom prst="rect">
            <a:avLst/>
          </a:prstGeom>
          <a:noFill/>
        </p:spPr>
        <p:txBody>
          <a:bodyPr wrap="square" rtlCol="0">
            <a:spAutoFit/>
          </a:bodyPr>
          <a:lstStyle/>
          <a:p>
            <a:endParaRPr lang="en-US" sz="2400" b="1" dirty="0"/>
          </a:p>
          <a:p>
            <a:pPr marL="342900" indent="-342900">
              <a:buFont typeface="+mj-lt"/>
              <a:buAutoNum type="arabicPeriod"/>
            </a:pPr>
            <a:endParaRPr lang="en-US" sz="2400" b="1" dirty="0"/>
          </a:p>
          <a:p>
            <a:pPr marL="342900" indent="-342900">
              <a:buFont typeface="+mj-lt"/>
              <a:buAutoNum type="arabicPeriod"/>
            </a:pPr>
            <a:endParaRPr lang="en-GB" b="1" dirty="0"/>
          </a:p>
        </p:txBody>
      </p:sp>
      <p:sp>
        <p:nvSpPr>
          <p:cNvPr id="5" name="TextBox 4"/>
          <p:cNvSpPr txBox="1"/>
          <p:nvPr/>
        </p:nvSpPr>
        <p:spPr>
          <a:xfrm>
            <a:off x="1344688" y="5879690"/>
            <a:ext cx="6017866" cy="646331"/>
          </a:xfrm>
          <a:prstGeom prst="rect">
            <a:avLst/>
          </a:prstGeom>
          <a:noFill/>
        </p:spPr>
        <p:txBody>
          <a:bodyPr wrap="none" rtlCol="0">
            <a:spAutoFit/>
          </a:bodyPr>
          <a:lstStyle/>
          <a:p>
            <a:r>
              <a:rPr lang="en-GB" sz="3600" b="1" dirty="0"/>
              <a:t>helpdesk-aap-psea@unhcr.org</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966" y="668410"/>
            <a:ext cx="7418380" cy="5223321"/>
          </a:xfrm>
          <a:prstGeom prst="rect">
            <a:avLst/>
          </a:prstGeom>
        </p:spPr>
      </p:pic>
    </p:spTree>
    <p:extLst>
      <p:ext uri="{BB962C8B-B14F-4D97-AF65-F5344CB8AC3E}">
        <p14:creationId xmlns:p14="http://schemas.microsoft.com/office/powerpoint/2010/main" val="653832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914400"/>
            <a:ext cx="8229600" cy="714400"/>
          </a:xfrm>
        </p:spPr>
        <p:txBody>
          <a:bodyPr>
            <a:normAutofit/>
          </a:bodyPr>
          <a:lstStyle/>
          <a:p>
            <a:r>
              <a:rPr lang="en-GB" sz="3200" b="1" kern="1800" spc="-75" dirty="0">
                <a:solidFill>
                  <a:srgbClr val="008080"/>
                </a:solidFill>
                <a:latin typeface="Arial"/>
                <a:ea typeface="Times New Roman"/>
              </a:rPr>
              <a:t>Background documents: </a:t>
            </a:r>
          </a:p>
        </p:txBody>
      </p:sp>
      <p:sp>
        <p:nvSpPr>
          <p:cNvPr id="3" name="Content Placeholder 2"/>
          <p:cNvSpPr>
            <a:spLocks noGrp="1"/>
          </p:cNvSpPr>
          <p:nvPr>
            <p:ph idx="1"/>
          </p:nvPr>
        </p:nvSpPr>
        <p:spPr>
          <a:xfrm>
            <a:off x="485775" y="1628800"/>
            <a:ext cx="8229600" cy="4164707"/>
          </a:xfrm>
        </p:spPr>
        <p:txBody>
          <a:bodyPr>
            <a:noAutofit/>
          </a:bodyPr>
          <a:lstStyle/>
          <a:p>
            <a:pPr>
              <a:buFont typeface="+mj-lt"/>
              <a:buAutoNum type="arabicPeriod"/>
            </a:pPr>
            <a:r>
              <a:rPr lang="en-GB" sz="1600" b="1" dirty="0">
                <a:hlinkClick r:id="rId2"/>
              </a:rPr>
              <a:t>Accountability to Affected Populations - The Operational Framework (IASC Transformative Agenda Protocol)</a:t>
            </a:r>
            <a:endParaRPr lang="en-GB" sz="1600" dirty="0"/>
          </a:p>
          <a:p>
            <a:pPr>
              <a:buFont typeface="+mj-lt"/>
              <a:buAutoNum type="arabicPeriod"/>
            </a:pPr>
            <a:r>
              <a:rPr lang="en-GB" sz="1600" dirty="0">
                <a:hlinkClick r:id="rId3"/>
              </a:rPr>
              <a:t>Preventing Corruption in Humanitarian Operations - A Handbook of Good Practices (Transparency International, 2010)</a:t>
            </a:r>
            <a:endParaRPr lang="en-GB" sz="1600" dirty="0"/>
          </a:p>
          <a:p>
            <a:pPr>
              <a:buFont typeface="+mj-lt"/>
              <a:buAutoNum type="arabicPeriod"/>
            </a:pPr>
            <a:r>
              <a:rPr lang="en-GB" sz="1600" dirty="0">
                <a:hlinkClick r:id="rId4"/>
              </a:rPr>
              <a:t>Food Assistance Integrity Study, Analysis of the 2011 Drought response in Kenya (Transparency International, 2012)</a:t>
            </a:r>
            <a:endParaRPr lang="en-GB" sz="1600" dirty="0"/>
          </a:p>
          <a:p>
            <a:pPr>
              <a:buFont typeface="+mj-lt"/>
              <a:buAutoNum type="arabicPeriod"/>
            </a:pPr>
            <a:r>
              <a:rPr lang="en-GB" sz="1600" dirty="0">
                <a:hlinkClick r:id="rId5"/>
              </a:rPr>
              <a:t>The Good Enough Guide: Impact Measurement and Accountability in Emergencies (Emergency Capacity Building Project)</a:t>
            </a:r>
            <a:endParaRPr lang="en-GB" sz="1600" dirty="0"/>
          </a:p>
          <a:p>
            <a:pPr>
              <a:buFont typeface="+mj-lt"/>
              <a:buAutoNum type="arabicPeriod"/>
            </a:pPr>
            <a:r>
              <a:rPr lang="en-GB" sz="1600" dirty="0">
                <a:hlinkClick r:id="rId6"/>
              </a:rPr>
              <a:t>Lessons from Haiyan: five steps to improve accountability to affected people</a:t>
            </a:r>
            <a:endParaRPr lang="en-GB" sz="1600" dirty="0"/>
          </a:p>
          <a:p>
            <a:pPr>
              <a:buFont typeface="+mj-lt"/>
              <a:buAutoNum type="arabicPeriod"/>
            </a:pPr>
            <a:r>
              <a:rPr lang="en-GB" sz="1600" dirty="0">
                <a:hlinkClick r:id="rId7"/>
              </a:rPr>
              <a:t>Accountability to affected populations and Protection of Sexual Exploitation and Abuse: Key learning from Typhoon Haiyan response in the Philippines</a:t>
            </a:r>
            <a:endParaRPr lang="en-GB" sz="1600" dirty="0"/>
          </a:p>
          <a:p>
            <a:pPr>
              <a:buFont typeface="+mj-lt"/>
              <a:buAutoNum type="arabicPeriod"/>
            </a:pPr>
            <a:r>
              <a:rPr lang="en-GB" sz="1600" dirty="0">
                <a:hlinkClick r:id="rId8"/>
              </a:rPr>
              <a:t>Collective feedback Mechanism for beneficiaries of The Somalia Return Consortium</a:t>
            </a:r>
            <a:endParaRPr lang="en-GB" sz="1600" dirty="0"/>
          </a:p>
          <a:p>
            <a:pPr>
              <a:buFont typeface="+mj-lt"/>
              <a:buAutoNum type="arabicPeriod"/>
            </a:pPr>
            <a:r>
              <a:rPr lang="en-GB" sz="1600" dirty="0">
                <a:hlinkClick r:id="rId9"/>
              </a:rPr>
              <a:t>The 3 Components of Accountability to Affected People – Working DRAFT April 2015</a:t>
            </a:r>
            <a:endParaRPr lang="en-GB" sz="1600" dirty="0"/>
          </a:p>
          <a:p>
            <a:pPr>
              <a:buFont typeface="+mj-lt"/>
              <a:buAutoNum type="arabicPeriod"/>
            </a:pPr>
            <a:r>
              <a:rPr lang="en-GB" sz="1600" dirty="0">
                <a:hlinkClick r:id="rId10"/>
              </a:rPr>
              <a:t>Proposition Paper for the World Humanitarian Summit: Enhancing Community Engagement during Humanitarian Response (April 2015)</a:t>
            </a:r>
            <a:endParaRPr lang="en-GB" sz="1600" dirty="0"/>
          </a:p>
        </p:txBody>
      </p:sp>
      <p:sp>
        <p:nvSpPr>
          <p:cNvPr id="5" name="TextBox 4"/>
          <p:cNvSpPr txBox="1"/>
          <p:nvPr/>
        </p:nvSpPr>
        <p:spPr>
          <a:xfrm>
            <a:off x="456653" y="5934670"/>
            <a:ext cx="8287841" cy="923330"/>
          </a:xfrm>
          <a:prstGeom prst="rect">
            <a:avLst/>
          </a:prstGeom>
          <a:noFill/>
        </p:spPr>
        <p:txBody>
          <a:bodyPr wrap="square" rtlCol="0">
            <a:spAutoFit/>
          </a:bodyPr>
          <a:lstStyle/>
          <a:p>
            <a:r>
              <a:rPr lang="en-GB" b="1" dirty="0">
                <a:solidFill>
                  <a:prstClr val="black"/>
                </a:solidFill>
              </a:rPr>
              <a:t>These can be found at: </a:t>
            </a:r>
            <a:r>
              <a:rPr lang="en-GB" b="1" dirty="0">
                <a:solidFill>
                  <a:prstClr val="black"/>
                </a:solidFill>
                <a:hlinkClick r:id="rId11"/>
              </a:rPr>
              <a:t>www.humanitarianresponse.info/topics/transformative-agenda/event/webinar-accountability-affected-people-taking-account-giving</a:t>
            </a:r>
            <a:endParaRPr lang="en-GB" b="1" dirty="0">
              <a:solidFill>
                <a:prstClr val="black"/>
              </a:solidFill>
            </a:endParaRPr>
          </a:p>
          <a:p>
            <a:endParaRPr lang="en-GB" dirty="0">
              <a:solidFill>
                <a:prstClr val="black"/>
              </a:solidFill>
            </a:endParaRPr>
          </a:p>
        </p:txBody>
      </p:sp>
    </p:spTree>
    <p:extLst>
      <p:ext uri="{BB962C8B-B14F-4D97-AF65-F5344CB8AC3E}">
        <p14:creationId xmlns:p14="http://schemas.microsoft.com/office/powerpoint/2010/main" val="3373592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1819" y="190501"/>
            <a:ext cx="2480097" cy="862236"/>
          </a:xfrm>
          <a:solidFill>
            <a:srgbClr val="009999"/>
          </a:solidFill>
          <a:effectLst>
            <a:softEdge rad="63500"/>
          </a:effectLst>
        </p:spPr>
        <p:txBody>
          <a:bodyPr>
            <a:normAutofit/>
          </a:bodyPr>
          <a:lstStyle/>
          <a:p>
            <a:r>
              <a:rPr lang="en-US" sz="3600" dirty="0">
                <a:solidFill>
                  <a:schemeClr val="bg1"/>
                </a:solidFill>
              </a:rPr>
              <a:t>Speakers</a:t>
            </a:r>
            <a:endParaRPr lang="en-GB" sz="3600" dirty="0">
              <a:solidFill>
                <a:schemeClr val="bg1"/>
              </a:solidFill>
            </a:endParaRPr>
          </a:p>
        </p:txBody>
      </p:sp>
      <p:sp>
        <p:nvSpPr>
          <p:cNvPr id="6" name="Title 1"/>
          <p:cNvSpPr txBox="1">
            <a:spLocks/>
          </p:cNvSpPr>
          <p:nvPr/>
        </p:nvSpPr>
        <p:spPr>
          <a:xfrm>
            <a:off x="228314" y="5372738"/>
            <a:ext cx="3034680" cy="1143000"/>
          </a:xfrm>
          <a:prstGeom prst="rect">
            <a:avLst/>
          </a:prstGeom>
          <a:solidFill>
            <a:srgbClr val="009999"/>
          </a:solidFill>
          <a:effectLst>
            <a:softEdge rad="63500"/>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rPr>
              <a:t>Facilitator</a:t>
            </a:r>
            <a:endParaRPr lang="en-GB" sz="3600" dirty="0">
              <a:solidFill>
                <a:schemeClr val="bg1"/>
              </a:solidFill>
            </a:endParaRPr>
          </a:p>
        </p:txBody>
      </p:sp>
      <p:sp>
        <p:nvSpPr>
          <p:cNvPr id="8" name="Content Placeholder 3"/>
          <p:cNvSpPr>
            <a:spLocks noGrp="1"/>
          </p:cNvSpPr>
          <p:nvPr>
            <p:ph sz="half" idx="1"/>
          </p:nvPr>
        </p:nvSpPr>
        <p:spPr>
          <a:xfrm>
            <a:off x="5145281" y="5608168"/>
            <a:ext cx="3704087" cy="1281643"/>
          </a:xfrm>
        </p:spPr>
        <p:txBody>
          <a:bodyPr>
            <a:normAutofit/>
          </a:bodyPr>
          <a:lstStyle/>
          <a:p>
            <a:pPr marL="0" indent="0">
              <a:buNone/>
            </a:pPr>
            <a:r>
              <a:rPr lang="en-GB" sz="2200" b="1" dirty="0" err="1"/>
              <a:t>Panos</a:t>
            </a:r>
            <a:r>
              <a:rPr lang="en-GB" sz="2200" b="1" dirty="0"/>
              <a:t> </a:t>
            </a:r>
            <a:r>
              <a:rPr lang="en-GB" sz="2200" b="1" dirty="0" err="1"/>
              <a:t>Moumtzis</a:t>
            </a:r>
            <a:br>
              <a:rPr lang="en-US" dirty="0"/>
            </a:br>
            <a:r>
              <a:rPr lang="en-GB" sz="1700" i="1" dirty="0"/>
              <a:t>Director, IASC Senior Transformative Agenda Implementation Team (STAIT)</a:t>
            </a:r>
          </a:p>
        </p:txBody>
      </p:sp>
      <p:cxnSp>
        <p:nvCxnSpPr>
          <p:cNvPr id="9" name="Straight Connector 8"/>
          <p:cNvCxnSpPr/>
          <p:nvPr/>
        </p:nvCxnSpPr>
        <p:spPr>
          <a:xfrm>
            <a:off x="3655664" y="5445224"/>
            <a:ext cx="5184576" cy="0"/>
          </a:xfrm>
          <a:prstGeom prst="line">
            <a:avLst/>
          </a:prstGeom>
          <a:ln/>
        </p:spPr>
        <p:style>
          <a:lnRef idx="3">
            <a:schemeClr val="accent5"/>
          </a:lnRef>
          <a:fillRef idx="0">
            <a:schemeClr val="accent5"/>
          </a:fillRef>
          <a:effectRef idx="2">
            <a:schemeClr val="accent5"/>
          </a:effectRef>
          <a:fontRef idx="minor">
            <a:schemeClr val="tx1"/>
          </a:fontRef>
        </p:style>
      </p:cxnSp>
      <p:graphicFrame>
        <p:nvGraphicFramePr>
          <p:cNvPr id="4" name="Object 3"/>
          <p:cNvGraphicFramePr>
            <a:graphicFrameLocks noChangeAspect="1"/>
          </p:cNvGraphicFramePr>
          <p:nvPr>
            <p:extLst>
              <p:ext uri="{D42A27DB-BD31-4B8C-83A1-F6EECF244321}">
                <p14:modId xmlns:p14="http://schemas.microsoft.com/office/powerpoint/2010/main" val="3222314715"/>
              </p:ext>
            </p:extLst>
          </p:nvPr>
        </p:nvGraphicFramePr>
        <p:xfrm>
          <a:off x="2266950" y="208607"/>
          <a:ext cx="6829425" cy="5657850"/>
        </p:xfrm>
        <a:graphic>
          <a:graphicData uri="http://schemas.openxmlformats.org/presentationml/2006/ole">
            <mc:AlternateContent xmlns:mc="http://schemas.openxmlformats.org/markup-compatibility/2006">
              <mc:Choice xmlns:v="urn:schemas-microsoft-com:vml" Requires="v">
                <p:oleObj spid="_x0000_s2071" name="Document" r:id="rId4" imgW="5902642" imgH="4889386" progId="Word.Document.12">
                  <p:embed/>
                </p:oleObj>
              </mc:Choice>
              <mc:Fallback>
                <p:oleObj name="Document" r:id="rId4" imgW="5902642" imgH="4889386" progId="Word.Document.12">
                  <p:embed/>
                  <p:pic>
                    <p:nvPicPr>
                      <p:cNvPr id="0" name=""/>
                      <p:cNvPicPr/>
                      <p:nvPr/>
                    </p:nvPicPr>
                    <p:blipFill>
                      <a:blip r:embed="rId5"/>
                      <a:stretch>
                        <a:fillRect/>
                      </a:stretch>
                    </p:blipFill>
                    <p:spPr>
                      <a:xfrm>
                        <a:off x="2266950" y="208607"/>
                        <a:ext cx="6829425" cy="5657850"/>
                      </a:xfrm>
                      <a:prstGeom prst="rect">
                        <a:avLst/>
                      </a:prstGeom>
                    </p:spPr>
                  </p:pic>
                </p:oleObj>
              </mc:Fallback>
            </mc:AlternateContent>
          </a:graphicData>
        </a:graphic>
      </p:graphicFrame>
    </p:spTree>
    <p:extLst>
      <p:ext uri="{BB962C8B-B14F-4D97-AF65-F5344CB8AC3E}">
        <p14:creationId xmlns:p14="http://schemas.microsoft.com/office/powerpoint/2010/main" val="70930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00013" y="5562600"/>
            <a:ext cx="8891587" cy="1214437"/>
            <a:chOff x="128588" y="5670947"/>
            <a:chExt cx="8891587" cy="1214437"/>
          </a:xfrm>
        </p:grpSpPr>
        <p:pic>
          <p:nvPicPr>
            <p:cNvPr id="7"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588" y="6148784"/>
              <a:ext cx="8891587"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0400" y="5670947"/>
              <a:ext cx="274320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2"/>
            <p:cNvCxnSpPr>
              <a:cxnSpLocks noChangeShapeType="1"/>
            </p:cNvCxnSpPr>
            <p:nvPr/>
          </p:nvCxnSpPr>
          <p:spPr bwMode="auto">
            <a:xfrm>
              <a:off x="228600" y="5843984"/>
              <a:ext cx="2514600" cy="0"/>
            </a:xfrm>
            <a:prstGeom prst="line">
              <a:avLst/>
            </a:prstGeom>
            <a:noFill/>
            <a:ln w="9525" algn="ctr">
              <a:solidFill>
                <a:srgbClr val="FFB5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a:cxnSpLocks noChangeShapeType="1"/>
            </p:cNvCxnSpPr>
            <p:nvPr/>
          </p:nvCxnSpPr>
          <p:spPr bwMode="auto">
            <a:xfrm>
              <a:off x="6324600" y="5843984"/>
              <a:ext cx="2514600" cy="0"/>
            </a:xfrm>
            <a:prstGeom prst="line">
              <a:avLst/>
            </a:prstGeom>
            <a:noFill/>
            <a:ln w="9525" algn="ctr">
              <a:solidFill>
                <a:srgbClr val="FFB5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 name="Picture 10"/>
            <p:cNvPicPr>
              <a:picLocks noChangeAspect="1"/>
            </p:cNvPicPr>
            <p:nvPr/>
          </p:nvPicPr>
          <p:blipFill rotWithShape="1">
            <a:blip r:embed="rId5" cstate="print">
              <a:extLst>
                <a:ext uri="{28A0092B-C50C-407E-A947-70E740481C1C}">
                  <a14:useLocalDpi xmlns:a14="http://schemas.microsoft.com/office/drawing/2010/main" val="0"/>
                </a:ext>
              </a:extLst>
            </a:blip>
            <a:srcRect r="53490"/>
            <a:stretch/>
          </p:blipFill>
          <p:spPr>
            <a:xfrm>
              <a:off x="7164288" y="6165304"/>
              <a:ext cx="432048" cy="390305"/>
            </a:xfrm>
            <a:prstGeom prst="rect">
              <a:avLst/>
            </a:prstGeom>
          </p:spPr>
        </p:pic>
      </p:grpSp>
      <p:pic>
        <p:nvPicPr>
          <p:cNvPr id="12" name="Picture 12"/>
          <p:cNvPicPr>
            <a:picLocks noChangeAspect="1" noChangeArrowheads="1"/>
          </p:cNvPicPr>
          <p:nvPr/>
        </p:nvPicPr>
        <p:blipFill>
          <a:blip r:embed="rId6" cstate="print"/>
          <a:srcRect t="50578"/>
          <a:stretch>
            <a:fillRect/>
          </a:stretch>
        </p:blipFill>
        <p:spPr bwMode="auto">
          <a:xfrm>
            <a:off x="407988" y="457200"/>
            <a:ext cx="7091363" cy="2265362"/>
          </a:xfrm>
          <a:prstGeom prst="rect">
            <a:avLst/>
          </a:prstGeom>
          <a:noFill/>
          <a:ln w="9525">
            <a:noFill/>
            <a:miter lim="800000"/>
            <a:headEnd/>
            <a:tailEnd/>
          </a:ln>
        </p:spPr>
      </p:pic>
      <p:sp>
        <p:nvSpPr>
          <p:cNvPr id="13" name="Oval 12"/>
          <p:cNvSpPr/>
          <p:nvPr/>
        </p:nvSpPr>
        <p:spPr>
          <a:xfrm>
            <a:off x="4979988" y="76200"/>
            <a:ext cx="3097212" cy="2897188"/>
          </a:xfrm>
          <a:prstGeom prst="ellipse">
            <a:avLst/>
          </a:prstGeom>
          <a:noFill/>
          <a:ln w="114300">
            <a:solidFill>
              <a:srgbClr val="BA122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17" name="Down Arrow 16"/>
          <p:cNvSpPr/>
          <p:nvPr/>
        </p:nvSpPr>
        <p:spPr>
          <a:xfrm>
            <a:off x="6477000" y="3048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9" name="TextBox 18"/>
          <p:cNvSpPr txBox="1"/>
          <p:nvPr/>
        </p:nvSpPr>
        <p:spPr>
          <a:xfrm>
            <a:off x="5105400" y="3429000"/>
            <a:ext cx="3581400" cy="206210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AU" b="1" dirty="0">
                <a:solidFill>
                  <a:prstClr val="black"/>
                </a:solidFill>
              </a:rPr>
              <a:t>5 Commitments : </a:t>
            </a:r>
          </a:p>
          <a:p>
            <a:pPr>
              <a:spcAft>
                <a:spcPts val="600"/>
              </a:spcAft>
              <a:buFont typeface="Arial" pitchFamily="34" charset="0"/>
              <a:buChar char="•"/>
            </a:pPr>
            <a:r>
              <a:rPr lang="en-GB" dirty="0">
                <a:solidFill>
                  <a:prstClr val="black"/>
                </a:solidFill>
              </a:rPr>
              <a:t>Leadership/Governance</a:t>
            </a:r>
          </a:p>
          <a:p>
            <a:pPr>
              <a:spcAft>
                <a:spcPts val="600"/>
              </a:spcAft>
              <a:buFont typeface="Arial" pitchFamily="34" charset="0"/>
              <a:buChar char="•"/>
            </a:pPr>
            <a:r>
              <a:rPr lang="en-GB" dirty="0">
                <a:solidFill>
                  <a:prstClr val="black"/>
                </a:solidFill>
              </a:rPr>
              <a:t>Transparency</a:t>
            </a:r>
          </a:p>
          <a:p>
            <a:pPr>
              <a:spcAft>
                <a:spcPts val="600"/>
              </a:spcAft>
              <a:buFont typeface="Arial" pitchFamily="34" charset="0"/>
              <a:buChar char="•"/>
            </a:pPr>
            <a:r>
              <a:rPr lang="en-GB" dirty="0">
                <a:solidFill>
                  <a:prstClr val="black"/>
                </a:solidFill>
              </a:rPr>
              <a:t>Feedback &amp; Complaints</a:t>
            </a:r>
          </a:p>
          <a:p>
            <a:pPr>
              <a:spcAft>
                <a:spcPts val="600"/>
              </a:spcAft>
              <a:buFont typeface="Arial" pitchFamily="34" charset="0"/>
              <a:buChar char="•"/>
            </a:pPr>
            <a:r>
              <a:rPr lang="en-GB" dirty="0">
                <a:solidFill>
                  <a:prstClr val="black"/>
                </a:solidFill>
              </a:rPr>
              <a:t>Participation</a:t>
            </a:r>
          </a:p>
          <a:p>
            <a:pPr>
              <a:spcAft>
                <a:spcPts val="600"/>
              </a:spcAft>
              <a:buFont typeface="Arial" pitchFamily="34" charset="0"/>
              <a:buChar char="•"/>
            </a:pPr>
            <a:r>
              <a:rPr lang="en-GB" dirty="0">
                <a:solidFill>
                  <a:prstClr val="black"/>
                </a:solidFill>
              </a:rPr>
              <a:t>Design, Monitoring &amp; Evaluation</a:t>
            </a:r>
            <a:endParaRPr lang="en-AU" dirty="0">
              <a:solidFill>
                <a:prstClr val="black"/>
              </a:solidFill>
            </a:endParaRPr>
          </a:p>
        </p:txBody>
      </p:sp>
      <p:sp>
        <p:nvSpPr>
          <p:cNvPr id="20" name="TextBox 19"/>
          <p:cNvSpPr txBox="1"/>
          <p:nvPr/>
        </p:nvSpPr>
        <p:spPr>
          <a:xfrm>
            <a:off x="381000" y="3429000"/>
            <a:ext cx="4648200" cy="1631216"/>
          </a:xfrm>
          <a:prstGeom prst="rect">
            <a:avLst/>
          </a:prstGeom>
          <a:noFill/>
        </p:spPr>
        <p:txBody>
          <a:bodyPr wrap="square" rtlCol="0">
            <a:spAutoFit/>
          </a:bodyPr>
          <a:lstStyle/>
          <a:p>
            <a:pPr>
              <a:buFont typeface="Arial" pitchFamily="34" charset="0"/>
              <a:buChar char="•"/>
            </a:pPr>
            <a:r>
              <a:rPr lang="en-AU" sz="2000" dirty="0">
                <a:solidFill>
                  <a:prstClr val="black"/>
                </a:solidFill>
              </a:rPr>
              <a:t>To be incorporated into agencies policies and operations</a:t>
            </a:r>
          </a:p>
          <a:p>
            <a:pPr>
              <a:buFont typeface="Arial" pitchFamily="34" charset="0"/>
              <a:buChar char="•"/>
            </a:pPr>
            <a:r>
              <a:rPr lang="en-AU" sz="2000" dirty="0">
                <a:solidFill>
                  <a:prstClr val="black"/>
                </a:solidFill>
              </a:rPr>
              <a:t>To be promoted with partners, Humanitarian Country teams and clusters </a:t>
            </a:r>
          </a:p>
          <a:p>
            <a:pPr>
              <a:buFont typeface="Arial" pitchFamily="34" charset="0"/>
              <a:buChar char="•"/>
            </a:pPr>
            <a:r>
              <a:rPr lang="en-AU" sz="2000" dirty="0">
                <a:solidFill>
                  <a:prstClr val="black"/>
                </a:solidFill>
              </a:rPr>
              <a:t>To be reported back against</a:t>
            </a:r>
          </a:p>
        </p:txBody>
      </p:sp>
      <p:sp>
        <p:nvSpPr>
          <p:cNvPr id="14" name="Rounded Rectangle 13"/>
          <p:cNvSpPr/>
          <p:nvPr/>
        </p:nvSpPr>
        <p:spPr>
          <a:xfrm>
            <a:off x="457200" y="5105400"/>
            <a:ext cx="15240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AU" dirty="0">
                <a:solidFill>
                  <a:prstClr val="black"/>
                </a:solidFill>
              </a:rPr>
              <a:t>Operational framework</a:t>
            </a:r>
          </a:p>
        </p:txBody>
      </p:sp>
      <p:sp>
        <p:nvSpPr>
          <p:cNvPr id="15" name="Rounded Rectangle 14"/>
          <p:cNvSpPr/>
          <p:nvPr/>
        </p:nvSpPr>
        <p:spPr>
          <a:xfrm>
            <a:off x="2209800" y="5105400"/>
            <a:ext cx="7620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AU" dirty="0">
                <a:solidFill>
                  <a:prstClr val="black"/>
                </a:solidFill>
              </a:rPr>
              <a:t>Tools</a:t>
            </a:r>
          </a:p>
        </p:txBody>
      </p:sp>
    </p:spTree>
    <p:extLst>
      <p:ext uri="{BB962C8B-B14F-4D97-AF65-F5344CB8AC3E}">
        <p14:creationId xmlns:p14="http://schemas.microsoft.com/office/powerpoint/2010/main" val="319696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0-#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9" grpId="0" animBg="1"/>
      <p:bldP spid="20" grpId="0"/>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539552" y="1700808"/>
            <a:ext cx="8229600" cy="17984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kern="1800" spc="-75" dirty="0">
                <a:solidFill>
                  <a:srgbClr val="008080"/>
                </a:solidFill>
                <a:latin typeface="Arial"/>
                <a:ea typeface="Times New Roman"/>
              </a:rPr>
              <a:t>What have the IASC Principals done to advance Accountability to Affected People in humanitarian operations?  What is the vision of the IASC AAP Champion and what changes would you like to see ?</a:t>
            </a:r>
            <a:endParaRPr lang="fr-FR" sz="2800" b="1" kern="1800" spc="-75" dirty="0">
              <a:solidFill>
                <a:srgbClr val="008080"/>
              </a:solidFill>
              <a:latin typeface="Arial"/>
              <a:ea typeface="Times New Roman"/>
            </a:endParaRPr>
          </a:p>
        </p:txBody>
      </p:sp>
    </p:spTree>
    <p:extLst>
      <p:ext uri="{BB962C8B-B14F-4D97-AF65-F5344CB8AC3E}">
        <p14:creationId xmlns:p14="http://schemas.microsoft.com/office/powerpoint/2010/main" val="79910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755576" y="1531213"/>
            <a:ext cx="8173287" cy="158417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kern="1800" spc="-75" dirty="0">
                <a:solidFill>
                  <a:srgbClr val="008080"/>
                </a:solidFill>
                <a:latin typeface="Arial"/>
                <a:ea typeface="Times New Roman"/>
              </a:rPr>
              <a:t>How has Accountability to Affected People been incorporated into humanitarian response in South Sudan? What difference has it made to affected people?</a:t>
            </a:r>
            <a:endParaRPr lang="fr-FR" sz="2800" b="1" kern="1800" spc="-75" dirty="0">
              <a:solidFill>
                <a:srgbClr val="008080"/>
              </a:solidFill>
              <a:latin typeface="Arial"/>
              <a:ea typeface="Times New Roman"/>
            </a:endParaRPr>
          </a:p>
        </p:txBody>
      </p:sp>
    </p:spTree>
    <p:extLst>
      <p:ext uri="{BB962C8B-B14F-4D97-AF65-F5344CB8AC3E}">
        <p14:creationId xmlns:p14="http://schemas.microsoft.com/office/powerpoint/2010/main" val="3402991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710" y="908720"/>
            <a:ext cx="8480579" cy="1143000"/>
          </a:xfrm>
        </p:spPr>
        <p:txBody>
          <a:bodyPr>
            <a:noAutofit/>
          </a:bodyPr>
          <a:lstStyle/>
          <a:p>
            <a:r>
              <a:rPr lang="en-GB" sz="3600" b="1" kern="1800" spc="-75" dirty="0">
                <a:solidFill>
                  <a:srgbClr val="008080"/>
                </a:solidFill>
                <a:latin typeface="Arial"/>
                <a:ea typeface="Times New Roman"/>
              </a:rPr>
              <a:t>What are the different components of accountability</a:t>
            </a:r>
            <a:r>
              <a:rPr lang="fr-FR" sz="3600" b="1" kern="1800" spc="-75" dirty="0">
                <a:solidFill>
                  <a:srgbClr val="008080"/>
                </a:solidFill>
                <a:latin typeface="Arial"/>
                <a:ea typeface="Times New Roman"/>
              </a:rPr>
              <a:t>? </a:t>
            </a:r>
            <a:r>
              <a:rPr lang="fr-FR" sz="3600" b="1" kern="1800" spc="-75" dirty="0" err="1">
                <a:solidFill>
                  <a:srgbClr val="008080"/>
                </a:solidFill>
                <a:latin typeface="Arial"/>
                <a:ea typeface="Times New Roman"/>
              </a:rPr>
              <a:t>What</a:t>
            </a:r>
            <a:r>
              <a:rPr lang="fr-FR" sz="3600" b="1" kern="1800" spc="-75" dirty="0">
                <a:solidFill>
                  <a:srgbClr val="008080"/>
                </a:solidFill>
                <a:latin typeface="Arial"/>
                <a:ea typeface="Times New Roman"/>
              </a:rPr>
              <a:t> </a:t>
            </a:r>
            <a:r>
              <a:rPr lang="fr-FR" sz="3600" b="1" kern="1800" spc="-75" dirty="0" err="1">
                <a:solidFill>
                  <a:srgbClr val="008080"/>
                </a:solidFill>
                <a:latin typeface="Arial"/>
                <a:ea typeface="Times New Roman"/>
              </a:rPr>
              <a:t>does</a:t>
            </a:r>
            <a:r>
              <a:rPr lang="fr-FR" sz="3600" b="1" kern="1800" spc="-75" dirty="0">
                <a:solidFill>
                  <a:srgbClr val="008080"/>
                </a:solidFill>
                <a:latin typeface="Arial"/>
                <a:ea typeface="Times New Roman"/>
              </a:rPr>
              <a:t> AAP </a:t>
            </a:r>
            <a:r>
              <a:rPr lang="fr-FR" sz="3600" b="1" kern="1800" spc="-75" dirty="0" err="1">
                <a:solidFill>
                  <a:srgbClr val="008080"/>
                </a:solidFill>
                <a:latin typeface="Arial"/>
                <a:ea typeface="Times New Roman"/>
              </a:rPr>
              <a:t>mean</a:t>
            </a:r>
            <a:r>
              <a:rPr lang="fr-FR" sz="3600" b="1" kern="1800" spc="-75" dirty="0">
                <a:solidFill>
                  <a:srgbClr val="008080"/>
                </a:solidFill>
                <a:latin typeface="Arial"/>
                <a:ea typeface="Times New Roman"/>
              </a:rPr>
              <a:t> in </a:t>
            </a:r>
            <a:r>
              <a:rPr lang="fr-FR" sz="3600" b="1" kern="1800" spc="-75" dirty="0" err="1">
                <a:solidFill>
                  <a:srgbClr val="008080"/>
                </a:solidFill>
                <a:latin typeface="Arial"/>
                <a:ea typeface="Times New Roman"/>
              </a:rPr>
              <a:t>practical</a:t>
            </a:r>
            <a:r>
              <a:rPr lang="fr-FR" sz="3600" b="1" kern="1800" spc="-75" dirty="0">
                <a:solidFill>
                  <a:srgbClr val="008080"/>
                </a:solidFill>
                <a:latin typeface="Arial"/>
                <a:ea typeface="Times New Roman"/>
              </a:rPr>
              <a:t> </a:t>
            </a:r>
            <a:r>
              <a:rPr lang="fr-FR" sz="3600" b="1" kern="1800" spc="-75" dirty="0" err="1">
                <a:solidFill>
                  <a:srgbClr val="008080"/>
                </a:solidFill>
                <a:latin typeface="Arial"/>
                <a:ea typeface="Times New Roman"/>
              </a:rPr>
              <a:t>terms</a:t>
            </a:r>
            <a:r>
              <a:rPr lang="fr-FR" sz="3600" b="1" kern="1800" spc="-75" dirty="0">
                <a:solidFill>
                  <a:srgbClr val="008080"/>
                </a:solidFill>
                <a:latin typeface="Arial"/>
                <a:ea typeface="Times New Roman"/>
              </a:rPr>
              <a:t>?</a:t>
            </a:r>
          </a:p>
        </p:txBody>
      </p:sp>
    </p:spTree>
    <p:extLst>
      <p:ext uri="{BB962C8B-B14F-4D97-AF65-F5344CB8AC3E}">
        <p14:creationId xmlns:p14="http://schemas.microsoft.com/office/powerpoint/2010/main" val="377078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forums.digitalpoint.com/proxy/V%2FlNRoM4xGeK7ai9dhZrLlSRYbF65CzvSrSjccAiFjsuExPZCtogV53w7RCKTHvEhc5JAsvKVJnYQRby75cLI10%3D/image.png"/>
          <p:cNvPicPr>
            <a:picLocks noChangeAspect="1" noChangeArrowheads="1"/>
          </p:cNvPicPr>
          <p:nvPr/>
        </p:nvPicPr>
        <p:blipFill>
          <a:blip r:embed="rId3" cstate="print"/>
          <a:srcRect/>
          <a:stretch>
            <a:fillRect/>
          </a:stretch>
        </p:blipFill>
        <p:spPr bwMode="auto">
          <a:xfrm rot="20673892">
            <a:off x="1524000" y="685800"/>
            <a:ext cx="5715000" cy="5715000"/>
          </a:xfrm>
          <a:prstGeom prst="rect">
            <a:avLst/>
          </a:prstGeom>
          <a:noFill/>
        </p:spPr>
      </p:pic>
      <p:sp>
        <p:nvSpPr>
          <p:cNvPr id="6" name="TextBox 5"/>
          <p:cNvSpPr txBox="1"/>
          <p:nvPr/>
        </p:nvSpPr>
        <p:spPr>
          <a:xfrm>
            <a:off x="3581400" y="1106269"/>
            <a:ext cx="12192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AU" dirty="0">
                <a:solidFill>
                  <a:prstClr val="black"/>
                </a:solidFill>
              </a:rPr>
              <a:t>Taking </a:t>
            </a:r>
          </a:p>
          <a:p>
            <a:r>
              <a:rPr lang="en-AU" dirty="0">
                <a:solidFill>
                  <a:prstClr val="black"/>
                </a:solidFill>
              </a:rPr>
              <a:t>Account</a:t>
            </a:r>
          </a:p>
        </p:txBody>
      </p:sp>
      <p:sp>
        <p:nvSpPr>
          <p:cNvPr id="8" name="TextBox 7"/>
          <p:cNvSpPr txBox="1"/>
          <p:nvPr/>
        </p:nvSpPr>
        <p:spPr>
          <a:xfrm rot="16200000">
            <a:off x="1700229" y="2795572"/>
            <a:ext cx="2590800" cy="200055"/>
          </a:xfrm>
          <a:prstGeom prst="rect">
            <a:avLst/>
          </a:prstGeom>
          <a:noFill/>
        </p:spPr>
        <p:txBody>
          <a:bodyPr wrap="square" rtlCol="0">
            <a:spAutoFit/>
          </a:bodyPr>
          <a:lstStyle/>
          <a:p>
            <a:r>
              <a:rPr lang="en-AU" sz="700" dirty="0">
                <a:solidFill>
                  <a:prstClr val="black"/>
                </a:solidFill>
              </a:rPr>
              <a:t>Astrid de Valon Ethiopia 2010</a:t>
            </a:r>
          </a:p>
        </p:txBody>
      </p:sp>
      <p:sp>
        <p:nvSpPr>
          <p:cNvPr id="9" name="TextBox 8"/>
          <p:cNvSpPr txBox="1"/>
          <p:nvPr/>
        </p:nvSpPr>
        <p:spPr>
          <a:xfrm>
            <a:off x="5410200" y="4114800"/>
            <a:ext cx="12192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AU" dirty="0">
                <a:solidFill>
                  <a:prstClr val="black"/>
                </a:solidFill>
              </a:rPr>
              <a:t>Giving </a:t>
            </a:r>
          </a:p>
          <a:p>
            <a:r>
              <a:rPr lang="en-AU" dirty="0">
                <a:solidFill>
                  <a:prstClr val="black"/>
                </a:solidFill>
              </a:rPr>
              <a:t>Account</a:t>
            </a:r>
          </a:p>
        </p:txBody>
      </p:sp>
      <p:sp>
        <p:nvSpPr>
          <p:cNvPr id="10" name="TextBox 9"/>
          <p:cNvSpPr txBox="1"/>
          <p:nvPr/>
        </p:nvSpPr>
        <p:spPr>
          <a:xfrm>
            <a:off x="1828800" y="4114800"/>
            <a:ext cx="14478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AU" dirty="0">
                <a:solidFill>
                  <a:prstClr val="black"/>
                </a:solidFill>
              </a:rPr>
              <a:t>Being Held </a:t>
            </a:r>
          </a:p>
          <a:p>
            <a:r>
              <a:rPr lang="en-AU" dirty="0">
                <a:solidFill>
                  <a:prstClr val="black"/>
                </a:solidFill>
              </a:rPr>
              <a:t>to Account</a:t>
            </a:r>
          </a:p>
        </p:txBody>
      </p:sp>
      <p:sp>
        <p:nvSpPr>
          <p:cNvPr id="21" name="TextBox 20"/>
          <p:cNvSpPr txBox="1"/>
          <p:nvPr/>
        </p:nvSpPr>
        <p:spPr>
          <a:xfrm>
            <a:off x="0" y="0"/>
            <a:ext cx="35814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a:solidFill>
                  <a:prstClr val="black"/>
                </a:solidFill>
              </a:rPr>
              <a:t>Giving affected people influence over decision-making in a way that accounts for the diversity of communities, and allows the views of the most vulnerable/at-risk to be equally considered</a:t>
            </a:r>
            <a:endParaRPr lang="en-AU" dirty="0">
              <a:solidFill>
                <a:prstClr val="black"/>
              </a:solidFill>
            </a:endParaRPr>
          </a:p>
        </p:txBody>
      </p:sp>
      <p:sp>
        <p:nvSpPr>
          <p:cNvPr id="22" name="TextBox 21"/>
          <p:cNvSpPr txBox="1"/>
          <p:nvPr/>
        </p:nvSpPr>
        <p:spPr>
          <a:xfrm>
            <a:off x="6096000" y="2895600"/>
            <a:ext cx="24384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a:solidFill>
                  <a:prstClr val="black"/>
                </a:solidFill>
              </a:rPr>
              <a:t>Transparency  and effectively sharing  information with communities </a:t>
            </a:r>
            <a:r>
              <a:rPr lang="en-US" dirty="0">
                <a:solidFill>
                  <a:prstClr val="black"/>
                </a:solidFill>
              </a:rPr>
              <a:t> </a:t>
            </a:r>
            <a:r>
              <a:rPr lang="en-GB" dirty="0">
                <a:solidFill>
                  <a:prstClr val="black"/>
                </a:solidFill>
              </a:rPr>
              <a:t> </a:t>
            </a:r>
            <a:endParaRPr lang="en-US" dirty="0">
              <a:solidFill>
                <a:prstClr val="black"/>
              </a:solidFill>
            </a:endParaRPr>
          </a:p>
        </p:txBody>
      </p:sp>
      <p:sp>
        <p:nvSpPr>
          <p:cNvPr id="29" name="TextBox 28"/>
          <p:cNvSpPr txBox="1"/>
          <p:nvPr/>
        </p:nvSpPr>
        <p:spPr>
          <a:xfrm>
            <a:off x="1600200" y="4724400"/>
            <a:ext cx="16764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a:solidFill>
                  <a:prstClr val="black"/>
                </a:solidFill>
              </a:rPr>
              <a:t>Giving others the opportunity to assess and, if appropriate, sanction your actions  </a:t>
            </a:r>
            <a:endParaRPr lang="en-US" dirty="0">
              <a:solidFill>
                <a:prstClr val="black"/>
              </a:solidFill>
            </a:endParaRPr>
          </a:p>
        </p:txBody>
      </p:sp>
      <p:sp>
        <p:nvSpPr>
          <p:cNvPr id="30" name="TextBox 29"/>
          <p:cNvSpPr txBox="1"/>
          <p:nvPr/>
        </p:nvSpPr>
        <p:spPr>
          <a:xfrm>
            <a:off x="3657600" y="0"/>
            <a:ext cx="5486400" cy="646331"/>
          </a:xfrm>
          <a:prstGeom prst="rect">
            <a:avLst/>
          </a:prstGeom>
          <a:noFill/>
        </p:spPr>
        <p:txBody>
          <a:bodyPr wrap="square" rtlCol="0">
            <a:spAutoFit/>
          </a:bodyPr>
          <a:lstStyle/>
          <a:p>
            <a:r>
              <a:rPr lang="en-AU" dirty="0">
                <a:solidFill>
                  <a:srgbClr val="0070C0"/>
                </a:solidFill>
              </a:rPr>
              <a:t>Intervention strategies based on the needs and priorities of affected populations, not capacities of  agencies</a:t>
            </a:r>
          </a:p>
        </p:txBody>
      </p:sp>
      <p:sp>
        <p:nvSpPr>
          <p:cNvPr id="31" name="TextBox 30"/>
          <p:cNvSpPr txBox="1"/>
          <p:nvPr/>
        </p:nvSpPr>
        <p:spPr>
          <a:xfrm>
            <a:off x="0" y="2362200"/>
            <a:ext cx="2438400" cy="646331"/>
          </a:xfrm>
          <a:prstGeom prst="rect">
            <a:avLst/>
          </a:prstGeom>
          <a:noFill/>
        </p:spPr>
        <p:txBody>
          <a:bodyPr wrap="square" rtlCol="0">
            <a:spAutoFit/>
          </a:bodyPr>
          <a:lstStyle/>
          <a:p>
            <a:r>
              <a:rPr lang="en-AU" dirty="0">
                <a:solidFill>
                  <a:srgbClr val="0070C0"/>
                </a:solidFill>
              </a:rPr>
              <a:t>Individual/ Collective Complaints mechanism </a:t>
            </a:r>
          </a:p>
        </p:txBody>
      </p:sp>
      <p:sp>
        <p:nvSpPr>
          <p:cNvPr id="32" name="TextBox 31"/>
          <p:cNvSpPr txBox="1"/>
          <p:nvPr/>
        </p:nvSpPr>
        <p:spPr>
          <a:xfrm>
            <a:off x="6781800" y="4191000"/>
            <a:ext cx="2362200" cy="646331"/>
          </a:xfrm>
          <a:prstGeom prst="rect">
            <a:avLst/>
          </a:prstGeom>
          <a:noFill/>
        </p:spPr>
        <p:txBody>
          <a:bodyPr wrap="square" rtlCol="0">
            <a:spAutoFit/>
          </a:bodyPr>
          <a:lstStyle/>
          <a:p>
            <a:r>
              <a:rPr lang="en-AU" dirty="0">
                <a:solidFill>
                  <a:srgbClr val="0070C0"/>
                </a:solidFill>
              </a:rPr>
              <a:t>Communication with Communities</a:t>
            </a:r>
          </a:p>
        </p:txBody>
      </p:sp>
      <p:sp>
        <p:nvSpPr>
          <p:cNvPr id="33" name="TextBox 32"/>
          <p:cNvSpPr txBox="1"/>
          <p:nvPr/>
        </p:nvSpPr>
        <p:spPr>
          <a:xfrm>
            <a:off x="6324600" y="4800600"/>
            <a:ext cx="3048000" cy="369332"/>
          </a:xfrm>
          <a:prstGeom prst="rect">
            <a:avLst/>
          </a:prstGeom>
          <a:noFill/>
        </p:spPr>
        <p:txBody>
          <a:bodyPr wrap="square" rtlCol="0">
            <a:spAutoFit/>
          </a:bodyPr>
          <a:lstStyle/>
          <a:p>
            <a:r>
              <a:rPr lang="en-AU" dirty="0">
                <a:solidFill>
                  <a:srgbClr val="0070C0"/>
                </a:solidFill>
              </a:rPr>
              <a:t>Transparent cluster decisions</a:t>
            </a:r>
          </a:p>
        </p:txBody>
      </p:sp>
      <p:sp>
        <p:nvSpPr>
          <p:cNvPr id="35" name="TextBox 34"/>
          <p:cNvSpPr txBox="1"/>
          <p:nvPr/>
        </p:nvSpPr>
        <p:spPr>
          <a:xfrm>
            <a:off x="6019800" y="5181600"/>
            <a:ext cx="2362200" cy="369332"/>
          </a:xfrm>
          <a:prstGeom prst="rect">
            <a:avLst/>
          </a:prstGeom>
          <a:noFill/>
        </p:spPr>
        <p:txBody>
          <a:bodyPr wrap="square" rtlCol="0">
            <a:spAutoFit/>
          </a:bodyPr>
          <a:lstStyle/>
          <a:p>
            <a:r>
              <a:rPr lang="en-AU" dirty="0">
                <a:solidFill>
                  <a:srgbClr val="0070C0"/>
                </a:solidFill>
              </a:rPr>
              <a:t>Accessible formats</a:t>
            </a:r>
          </a:p>
        </p:txBody>
      </p:sp>
      <p:sp>
        <p:nvSpPr>
          <p:cNvPr id="36" name="TextBox 35"/>
          <p:cNvSpPr txBox="1"/>
          <p:nvPr/>
        </p:nvSpPr>
        <p:spPr>
          <a:xfrm>
            <a:off x="5410200" y="5562600"/>
            <a:ext cx="3733800" cy="646331"/>
          </a:xfrm>
          <a:prstGeom prst="rect">
            <a:avLst/>
          </a:prstGeom>
          <a:noFill/>
        </p:spPr>
        <p:txBody>
          <a:bodyPr wrap="square" rtlCol="0">
            <a:spAutoFit/>
          </a:bodyPr>
          <a:lstStyle/>
          <a:p>
            <a:r>
              <a:rPr lang="en-AU" dirty="0">
                <a:solidFill>
                  <a:srgbClr val="0070C0"/>
                </a:solidFill>
              </a:rPr>
              <a:t>Transparent beneficiary selection criteria</a:t>
            </a:r>
          </a:p>
        </p:txBody>
      </p:sp>
      <p:sp>
        <p:nvSpPr>
          <p:cNvPr id="37" name="TextBox 36"/>
          <p:cNvSpPr txBox="1"/>
          <p:nvPr/>
        </p:nvSpPr>
        <p:spPr>
          <a:xfrm>
            <a:off x="0" y="4191000"/>
            <a:ext cx="1447800" cy="1200329"/>
          </a:xfrm>
          <a:prstGeom prst="rect">
            <a:avLst/>
          </a:prstGeom>
          <a:noFill/>
        </p:spPr>
        <p:txBody>
          <a:bodyPr wrap="square" rtlCol="0">
            <a:spAutoFit/>
          </a:bodyPr>
          <a:lstStyle/>
          <a:p>
            <a:r>
              <a:rPr lang="en-AU" dirty="0">
                <a:solidFill>
                  <a:srgbClr val="0070C0"/>
                </a:solidFill>
              </a:rPr>
              <a:t>Prevention of sexual exploitation and abuse</a:t>
            </a:r>
          </a:p>
        </p:txBody>
      </p:sp>
      <p:sp>
        <p:nvSpPr>
          <p:cNvPr id="38" name="TextBox 37"/>
          <p:cNvSpPr txBox="1"/>
          <p:nvPr/>
        </p:nvSpPr>
        <p:spPr>
          <a:xfrm>
            <a:off x="0" y="3124200"/>
            <a:ext cx="2438400" cy="923330"/>
          </a:xfrm>
          <a:prstGeom prst="rect">
            <a:avLst/>
          </a:prstGeom>
          <a:noFill/>
        </p:spPr>
        <p:txBody>
          <a:bodyPr wrap="square" rtlCol="0">
            <a:spAutoFit/>
          </a:bodyPr>
          <a:lstStyle/>
          <a:p>
            <a:r>
              <a:rPr lang="en-AU" dirty="0">
                <a:solidFill>
                  <a:srgbClr val="0070C0"/>
                </a:solidFill>
              </a:rPr>
              <a:t>Participatory monitoring and evaluation</a:t>
            </a:r>
          </a:p>
        </p:txBody>
      </p:sp>
      <p:sp>
        <p:nvSpPr>
          <p:cNvPr id="39" name="TextBox 38"/>
          <p:cNvSpPr txBox="1"/>
          <p:nvPr/>
        </p:nvSpPr>
        <p:spPr>
          <a:xfrm>
            <a:off x="5181600" y="6211669"/>
            <a:ext cx="3124200" cy="646331"/>
          </a:xfrm>
          <a:prstGeom prst="rect">
            <a:avLst/>
          </a:prstGeom>
          <a:noFill/>
        </p:spPr>
        <p:txBody>
          <a:bodyPr wrap="square" rtlCol="0">
            <a:spAutoFit/>
          </a:bodyPr>
          <a:lstStyle/>
          <a:p>
            <a:r>
              <a:rPr lang="en-AU" dirty="0">
                <a:solidFill>
                  <a:srgbClr val="0070C0"/>
                </a:solidFill>
              </a:rPr>
              <a:t>Information on services/assistance</a:t>
            </a:r>
          </a:p>
        </p:txBody>
      </p:sp>
      <p:sp>
        <p:nvSpPr>
          <p:cNvPr id="40" name="TextBox 39"/>
          <p:cNvSpPr txBox="1"/>
          <p:nvPr/>
        </p:nvSpPr>
        <p:spPr>
          <a:xfrm>
            <a:off x="4876800" y="609600"/>
            <a:ext cx="3962400" cy="646331"/>
          </a:xfrm>
          <a:prstGeom prst="rect">
            <a:avLst/>
          </a:prstGeom>
          <a:noFill/>
        </p:spPr>
        <p:txBody>
          <a:bodyPr wrap="square" rtlCol="0">
            <a:spAutoFit/>
          </a:bodyPr>
          <a:lstStyle/>
          <a:p>
            <a:r>
              <a:rPr lang="en-AU" dirty="0">
                <a:solidFill>
                  <a:srgbClr val="0070C0"/>
                </a:solidFill>
              </a:rPr>
              <a:t>Individual / collective feedback mechanism</a:t>
            </a:r>
          </a:p>
        </p:txBody>
      </p:sp>
      <p:sp>
        <p:nvSpPr>
          <p:cNvPr id="41" name="Rectangle 40"/>
          <p:cNvSpPr/>
          <p:nvPr/>
        </p:nvSpPr>
        <p:spPr>
          <a:xfrm>
            <a:off x="6019800" y="1219200"/>
            <a:ext cx="3124200" cy="1477328"/>
          </a:xfrm>
          <a:prstGeom prst="rect">
            <a:avLst/>
          </a:prstGeom>
        </p:spPr>
        <p:txBody>
          <a:bodyPr wrap="square">
            <a:spAutoFit/>
          </a:bodyPr>
          <a:lstStyle/>
          <a:p>
            <a:r>
              <a:rPr lang="en-AU" dirty="0">
                <a:solidFill>
                  <a:srgbClr val="0070C0"/>
                </a:solidFill>
              </a:rPr>
              <a:t>”Closing the loop” : Systems able to  adapt to collected feedback and modify programs accordingly, and report back to affected population</a:t>
            </a:r>
          </a:p>
        </p:txBody>
      </p:sp>
      <p:pic>
        <p:nvPicPr>
          <p:cNvPr id="1027" name="Picture 5" descr="Turkanac 043 - Cliquez pour agrandir"/>
          <p:cNvPicPr>
            <a:picLocks noChangeAspect="1" noChangeArrowheads="1"/>
          </p:cNvPicPr>
          <p:nvPr/>
        </p:nvPicPr>
        <p:blipFill>
          <a:blip r:embed="rId4" cstate="print"/>
          <a:srcRect/>
          <a:stretch>
            <a:fillRect/>
          </a:stretch>
        </p:blipFill>
        <p:spPr bwMode="auto">
          <a:xfrm>
            <a:off x="3200400" y="2743200"/>
            <a:ext cx="2095500" cy="1395603"/>
          </a:xfrm>
          <a:prstGeom prst="rect">
            <a:avLst/>
          </a:prstGeom>
          <a:noFill/>
          <a:ln w="9525">
            <a:noFill/>
            <a:miter lim="800000"/>
            <a:headEnd/>
            <a:tailEnd/>
          </a:ln>
        </p:spPr>
      </p:pic>
    </p:spTree>
    <p:extLst>
      <p:ext uri="{BB962C8B-B14F-4D97-AF65-F5344CB8AC3E}">
        <p14:creationId xmlns:p14="http://schemas.microsoft.com/office/powerpoint/2010/main" val="337015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1+#ppt_w/2"/>
                                          </p:val>
                                        </p:tav>
                                        <p:tav tm="100000">
                                          <p:val>
                                            <p:strVal val="#ppt_x"/>
                                          </p:val>
                                        </p:tav>
                                      </p:tavLst>
                                    </p:anim>
                                    <p:anim calcmode="lin" valueType="num">
                                      <p:cBhvr additive="base">
                                        <p:cTn id="24"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1+#ppt_w/2"/>
                                          </p:val>
                                        </p:tav>
                                        <p:tav tm="100000">
                                          <p:val>
                                            <p:strVal val="#ppt_x"/>
                                          </p:val>
                                        </p:tav>
                                      </p:tavLst>
                                    </p:anim>
                                    <p:anim calcmode="lin" valueType="num">
                                      <p:cBhvr additive="base">
                                        <p:cTn id="30"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additive="base">
                                        <p:cTn id="35" dur="500" fill="hold"/>
                                        <p:tgtEl>
                                          <p:spTgt spid="41"/>
                                        </p:tgtEl>
                                        <p:attrNameLst>
                                          <p:attrName>ppt_x</p:attrName>
                                        </p:attrNameLst>
                                      </p:cBhvr>
                                      <p:tavLst>
                                        <p:tav tm="0">
                                          <p:val>
                                            <p:strVal val="1+#ppt_w/2"/>
                                          </p:val>
                                        </p:tav>
                                        <p:tav tm="100000">
                                          <p:val>
                                            <p:strVal val="#ppt_x"/>
                                          </p:val>
                                        </p:tav>
                                      </p:tavLst>
                                    </p:anim>
                                    <p:anim calcmode="lin" valueType="num">
                                      <p:cBhvr additive="base">
                                        <p:cTn id="36"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linds(horizontal)">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additive="base">
                                        <p:cTn id="46" dur="500" fill="hold"/>
                                        <p:tgtEl>
                                          <p:spTgt spid="32"/>
                                        </p:tgtEl>
                                        <p:attrNameLst>
                                          <p:attrName>ppt_x</p:attrName>
                                        </p:attrNameLst>
                                      </p:cBhvr>
                                      <p:tavLst>
                                        <p:tav tm="0">
                                          <p:val>
                                            <p:strVal val="#ppt_x"/>
                                          </p:val>
                                        </p:tav>
                                        <p:tav tm="100000">
                                          <p:val>
                                            <p:strVal val="#ppt_x"/>
                                          </p:val>
                                        </p:tav>
                                      </p:tavLst>
                                    </p:anim>
                                    <p:anim calcmode="lin" valueType="num">
                                      <p:cBhvr additive="base">
                                        <p:cTn id="4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additive="base">
                                        <p:cTn id="52" dur="500" fill="hold"/>
                                        <p:tgtEl>
                                          <p:spTgt spid="33"/>
                                        </p:tgtEl>
                                        <p:attrNameLst>
                                          <p:attrName>ppt_x</p:attrName>
                                        </p:attrNameLst>
                                      </p:cBhvr>
                                      <p:tavLst>
                                        <p:tav tm="0">
                                          <p:val>
                                            <p:strVal val="#ppt_x"/>
                                          </p:val>
                                        </p:tav>
                                        <p:tav tm="100000">
                                          <p:val>
                                            <p:strVal val="#ppt_x"/>
                                          </p:val>
                                        </p:tav>
                                      </p:tavLst>
                                    </p:anim>
                                    <p:anim calcmode="lin" valueType="num">
                                      <p:cBhvr additive="base">
                                        <p:cTn id="5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ppt_x"/>
                                          </p:val>
                                        </p:tav>
                                        <p:tav tm="100000">
                                          <p:val>
                                            <p:strVal val="#ppt_x"/>
                                          </p:val>
                                        </p:tav>
                                      </p:tavLst>
                                    </p:anim>
                                    <p:anim calcmode="lin" valueType="num">
                                      <p:cBhvr additive="base">
                                        <p:cTn id="59"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36"/>
                                        </p:tgtEl>
                                        <p:attrNameLst>
                                          <p:attrName>style.visibility</p:attrName>
                                        </p:attrNameLst>
                                      </p:cBhvr>
                                      <p:to>
                                        <p:strVal val="visible"/>
                                      </p:to>
                                    </p:set>
                                    <p:anim calcmode="lin" valueType="num">
                                      <p:cBhvr additive="base">
                                        <p:cTn id="64" dur="500" fill="hold"/>
                                        <p:tgtEl>
                                          <p:spTgt spid="36"/>
                                        </p:tgtEl>
                                        <p:attrNameLst>
                                          <p:attrName>ppt_x</p:attrName>
                                        </p:attrNameLst>
                                      </p:cBhvr>
                                      <p:tavLst>
                                        <p:tav tm="0">
                                          <p:val>
                                            <p:strVal val="#ppt_x"/>
                                          </p:val>
                                        </p:tav>
                                        <p:tav tm="100000">
                                          <p:val>
                                            <p:strVal val="#ppt_x"/>
                                          </p:val>
                                        </p:tav>
                                      </p:tavLst>
                                    </p:anim>
                                    <p:anim calcmode="lin" valueType="num">
                                      <p:cBhvr additive="base">
                                        <p:cTn id="6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9"/>
                                        </p:tgtEl>
                                        <p:attrNameLst>
                                          <p:attrName>style.visibility</p:attrName>
                                        </p:attrNameLst>
                                      </p:cBhvr>
                                      <p:to>
                                        <p:strVal val="visible"/>
                                      </p:to>
                                    </p:set>
                                    <p:anim calcmode="lin" valueType="num">
                                      <p:cBhvr additive="base">
                                        <p:cTn id="70" dur="500" fill="hold"/>
                                        <p:tgtEl>
                                          <p:spTgt spid="39"/>
                                        </p:tgtEl>
                                        <p:attrNameLst>
                                          <p:attrName>ppt_x</p:attrName>
                                        </p:attrNameLst>
                                      </p:cBhvr>
                                      <p:tavLst>
                                        <p:tav tm="0">
                                          <p:val>
                                            <p:strVal val="#ppt_x"/>
                                          </p:val>
                                        </p:tav>
                                        <p:tav tm="100000">
                                          <p:val>
                                            <p:strVal val="#ppt_x"/>
                                          </p:val>
                                        </p:tav>
                                      </p:tavLst>
                                    </p:anim>
                                    <p:anim calcmode="lin" valueType="num">
                                      <p:cBhvr additive="base">
                                        <p:cTn id="71"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blinds(horizontal)">
                                      <p:cBhvr>
                                        <p:cTn id="76" dur="500"/>
                                        <p:tgtEl>
                                          <p:spTgt spid="29"/>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8"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anim calcmode="lin" valueType="num">
                                      <p:cBhvr additive="base">
                                        <p:cTn id="81" dur="500" fill="hold"/>
                                        <p:tgtEl>
                                          <p:spTgt spid="31"/>
                                        </p:tgtEl>
                                        <p:attrNameLst>
                                          <p:attrName>ppt_x</p:attrName>
                                        </p:attrNameLst>
                                      </p:cBhvr>
                                      <p:tavLst>
                                        <p:tav tm="0">
                                          <p:val>
                                            <p:strVal val="0-#ppt_w/2"/>
                                          </p:val>
                                        </p:tav>
                                        <p:tav tm="100000">
                                          <p:val>
                                            <p:strVal val="#ppt_x"/>
                                          </p:val>
                                        </p:tav>
                                      </p:tavLst>
                                    </p:anim>
                                    <p:anim calcmode="lin" valueType="num">
                                      <p:cBhvr additive="base">
                                        <p:cTn id="82"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additive="base">
                                        <p:cTn id="87" dur="500" fill="hold"/>
                                        <p:tgtEl>
                                          <p:spTgt spid="38"/>
                                        </p:tgtEl>
                                        <p:attrNameLst>
                                          <p:attrName>ppt_x</p:attrName>
                                        </p:attrNameLst>
                                      </p:cBhvr>
                                      <p:tavLst>
                                        <p:tav tm="0">
                                          <p:val>
                                            <p:strVal val="0-#ppt_w/2"/>
                                          </p:val>
                                        </p:tav>
                                        <p:tav tm="100000">
                                          <p:val>
                                            <p:strVal val="#ppt_x"/>
                                          </p:val>
                                        </p:tav>
                                      </p:tavLst>
                                    </p:anim>
                                    <p:anim calcmode="lin" valueType="num">
                                      <p:cBhvr additive="base">
                                        <p:cTn id="8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8" fill="hold" grpId="0" nodeType="clickEffect">
                                  <p:stCondLst>
                                    <p:cond delay="0"/>
                                  </p:stCondLst>
                                  <p:childTnLst>
                                    <p:set>
                                      <p:cBhvr>
                                        <p:cTn id="92" dur="1" fill="hold">
                                          <p:stCondLst>
                                            <p:cond delay="0"/>
                                          </p:stCondLst>
                                        </p:cTn>
                                        <p:tgtEl>
                                          <p:spTgt spid="37"/>
                                        </p:tgtEl>
                                        <p:attrNameLst>
                                          <p:attrName>style.visibility</p:attrName>
                                        </p:attrNameLst>
                                      </p:cBhvr>
                                      <p:to>
                                        <p:strVal val="visible"/>
                                      </p:to>
                                    </p:set>
                                    <p:anim calcmode="lin" valueType="num">
                                      <p:cBhvr additive="base">
                                        <p:cTn id="93" dur="500" fill="hold"/>
                                        <p:tgtEl>
                                          <p:spTgt spid="37"/>
                                        </p:tgtEl>
                                        <p:attrNameLst>
                                          <p:attrName>ppt_x</p:attrName>
                                        </p:attrNameLst>
                                      </p:cBhvr>
                                      <p:tavLst>
                                        <p:tav tm="0">
                                          <p:val>
                                            <p:strVal val="0-#ppt_w/2"/>
                                          </p:val>
                                        </p:tav>
                                        <p:tav tm="100000">
                                          <p:val>
                                            <p:strVal val="#ppt_x"/>
                                          </p:val>
                                        </p:tav>
                                      </p:tavLst>
                                    </p:anim>
                                    <p:anim calcmode="lin" valueType="num">
                                      <p:cBhvr additive="base">
                                        <p:cTn id="94"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21" grpId="0" animBg="1"/>
      <p:bldP spid="22" grpId="0" animBg="1"/>
      <p:bldP spid="29" grpId="0" animBg="1"/>
      <p:bldP spid="30" grpId="0"/>
      <p:bldP spid="31" grpId="0"/>
      <p:bldP spid="32" grpId="0"/>
      <p:bldP spid="33" grpId="0"/>
      <p:bldP spid="35" grpId="0"/>
      <p:bldP spid="36" grpId="0"/>
      <p:bldP spid="37" grpId="0"/>
      <p:bldP spid="38" grpId="0"/>
      <p:bldP spid="39" grpId="0"/>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forums.digitalpoint.com/proxy/V%2FlNRoM4xGeK7ai9dhZrLlSRYbF65CzvSrSjccAiFjsuExPZCtogV53w7RCKTHvEhc5JAsvKVJnYQRby75cLI10%3D/image.png"/>
          <p:cNvPicPr>
            <a:picLocks noChangeAspect="1" noChangeArrowheads="1"/>
          </p:cNvPicPr>
          <p:nvPr/>
        </p:nvPicPr>
        <p:blipFill>
          <a:blip r:embed="rId3" cstate="print"/>
          <a:srcRect/>
          <a:stretch>
            <a:fillRect/>
          </a:stretch>
        </p:blipFill>
        <p:spPr bwMode="auto">
          <a:xfrm rot="20673892">
            <a:off x="1524000" y="685800"/>
            <a:ext cx="5715000" cy="5715000"/>
          </a:xfrm>
          <a:prstGeom prst="rect">
            <a:avLst/>
          </a:prstGeom>
          <a:noFill/>
        </p:spPr>
      </p:pic>
      <p:sp>
        <p:nvSpPr>
          <p:cNvPr id="6" name="TextBox 5"/>
          <p:cNvSpPr txBox="1"/>
          <p:nvPr/>
        </p:nvSpPr>
        <p:spPr>
          <a:xfrm>
            <a:off x="3581400" y="1334869"/>
            <a:ext cx="12192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AU" dirty="0">
                <a:solidFill>
                  <a:prstClr val="black"/>
                </a:solidFill>
              </a:rPr>
              <a:t>Taking </a:t>
            </a:r>
          </a:p>
          <a:p>
            <a:r>
              <a:rPr lang="en-AU" dirty="0">
                <a:solidFill>
                  <a:prstClr val="black"/>
                </a:solidFill>
              </a:rPr>
              <a:t>Account</a:t>
            </a:r>
          </a:p>
        </p:txBody>
      </p:sp>
      <p:sp>
        <p:nvSpPr>
          <p:cNvPr id="8" name="TextBox 7"/>
          <p:cNvSpPr txBox="1"/>
          <p:nvPr/>
        </p:nvSpPr>
        <p:spPr>
          <a:xfrm rot="16200000">
            <a:off x="1804972" y="2795573"/>
            <a:ext cx="2590800" cy="200055"/>
          </a:xfrm>
          <a:prstGeom prst="rect">
            <a:avLst/>
          </a:prstGeom>
          <a:noFill/>
        </p:spPr>
        <p:txBody>
          <a:bodyPr wrap="square" rtlCol="0">
            <a:spAutoFit/>
          </a:bodyPr>
          <a:lstStyle/>
          <a:p>
            <a:r>
              <a:rPr lang="en-AU" sz="700" dirty="0">
                <a:solidFill>
                  <a:prstClr val="black"/>
                </a:solidFill>
              </a:rPr>
              <a:t>Astrid de Valon Ethiopia 2010</a:t>
            </a:r>
          </a:p>
        </p:txBody>
      </p:sp>
      <p:sp>
        <p:nvSpPr>
          <p:cNvPr id="9" name="TextBox 8"/>
          <p:cNvSpPr txBox="1"/>
          <p:nvPr/>
        </p:nvSpPr>
        <p:spPr>
          <a:xfrm>
            <a:off x="5410200" y="4114800"/>
            <a:ext cx="12192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AU" dirty="0">
                <a:solidFill>
                  <a:prstClr val="black"/>
                </a:solidFill>
              </a:rPr>
              <a:t>Giving </a:t>
            </a:r>
          </a:p>
          <a:p>
            <a:r>
              <a:rPr lang="en-AU" dirty="0">
                <a:solidFill>
                  <a:prstClr val="black"/>
                </a:solidFill>
              </a:rPr>
              <a:t>Account</a:t>
            </a:r>
          </a:p>
        </p:txBody>
      </p:sp>
      <p:sp>
        <p:nvSpPr>
          <p:cNvPr id="10" name="TextBox 9"/>
          <p:cNvSpPr txBox="1"/>
          <p:nvPr/>
        </p:nvSpPr>
        <p:spPr>
          <a:xfrm>
            <a:off x="1828800" y="4114800"/>
            <a:ext cx="14478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AU" dirty="0">
                <a:solidFill>
                  <a:prstClr val="black"/>
                </a:solidFill>
              </a:rPr>
              <a:t>Being Held </a:t>
            </a:r>
          </a:p>
          <a:p>
            <a:r>
              <a:rPr lang="en-AU" dirty="0">
                <a:solidFill>
                  <a:prstClr val="black"/>
                </a:solidFill>
              </a:rPr>
              <a:t>to Account</a:t>
            </a:r>
          </a:p>
        </p:txBody>
      </p:sp>
      <p:sp>
        <p:nvSpPr>
          <p:cNvPr id="30" name="TextBox 29"/>
          <p:cNvSpPr txBox="1"/>
          <p:nvPr/>
        </p:nvSpPr>
        <p:spPr>
          <a:xfrm>
            <a:off x="0" y="0"/>
            <a:ext cx="9144000" cy="1631216"/>
          </a:xfrm>
          <a:prstGeom prst="rect">
            <a:avLst/>
          </a:prstGeom>
          <a:noFill/>
        </p:spPr>
        <p:txBody>
          <a:bodyPr wrap="square" rtlCol="0">
            <a:spAutoFit/>
          </a:bodyPr>
          <a:lstStyle/>
          <a:p>
            <a:pPr>
              <a:buFont typeface="Arial" pitchFamily="34" charset="0"/>
              <a:buChar char="•"/>
            </a:pPr>
            <a:r>
              <a:rPr lang="en-GB" sz="1600" dirty="0">
                <a:solidFill>
                  <a:prstClr val="black"/>
                </a:solidFill>
              </a:rPr>
              <a:t>Are crisis-affected people’s views, including those of the most vulnerable or at-risk, sought and used to guide programme design and implementation?</a:t>
            </a:r>
          </a:p>
          <a:p>
            <a:pPr>
              <a:buFont typeface="Arial" pitchFamily="34" charset="0"/>
              <a:buChar char="•"/>
            </a:pPr>
            <a:r>
              <a:rPr lang="en-GB" sz="1600" dirty="0">
                <a:solidFill>
                  <a:prstClr val="black"/>
                </a:solidFill>
              </a:rPr>
              <a:t> Are programmes adapted to respond to priorities articulated by the community?  </a:t>
            </a:r>
            <a:endParaRPr lang="en-US" sz="1600" dirty="0">
              <a:solidFill>
                <a:prstClr val="black"/>
              </a:solidFill>
            </a:endParaRPr>
          </a:p>
          <a:p>
            <a:pPr>
              <a:buFont typeface="Arial" pitchFamily="34" charset="0"/>
              <a:buChar char="•"/>
            </a:pPr>
            <a:r>
              <a:rPr lang="en-GB" sz="1600" dirty="0">
                <a:solidFill>
                  <a:prstClr val="black"/>
                </a:solidFill>
              </a:rPr>
              <a:t>Do all groups within affected communities and  individuals feel they have equal opportunities to participate in decisions about the actions that affect them? Are barriers to giving feedback identified and addressed?</a:t>
            </a:r>
            <a:endParaRPr lang="en-US" sz="1600" dirty="0">
              <a:solidFill>
                <a:prstClr val="black"/>
              </a:solidFill>
            </a:endParaRPr>
          </a:p>
          <a:p>
            <a:endParaRPr lang="en-US" sz="1600" dirty="0">
              <a:solidFill>
                <a:prstClr val="black"/>
              </a:solidFill>
            </a:endParaRPr>
          </a:p>
        </p:txBody>
      </p:sp>
      <p:sp>
        <p:nvSpPr>
          <p:cNvPr id="31" name="TextBox 30"/>
          <p:cNvSpPr txBox="1"/>
          <p:nvPr/>
        </p:nvSpPr>
        <p:spPr>
          <a:xfrm>
            <a:off x="0" y="5486400"/>
            <a:ext cx="9144000" cy="1569660"/>
          </a:xfrm>
          <a:prstGeom prst="rect">
            <a:avLst/>
          </a:prstGeom>
          <a:noFill/>
        </p:spPr>
        <p:txBody>
          <a:bodyPr wrap="square" rtlCol="0">
            <a:spAutoFit/>
          </a:bodyPr>
          <a:lstStyle/>
          <a:p>
            <a:pPr>
              <a:buFont typeface="Arial" pitchFamily="34" charset="0"/>
              <a:buChar char="•"/>
            </a:pPr>
            <a:r>
              <a:rPr lang="en-GB" sz="1600" dirty="0">
                <a:solidFill>
                  <a:prstClr val="black"/>
                </a:solidFill>
              </a:rPr>
              <a:t>Are communities and people affected by the crisis consulted about the design of complaints mechanisms?</a:t>
            </a:r>
          </a:p>
          <a:p>
            <a:pPr>
              <a:buFont typeface="Arial" pitchFamily="34" charset="0"/>
              <a:buChar char="•"/>
            </a:pPr>
            <a:r>
              <a:rPr lang="en-GB" sz="1600" dirty="0">
                <a:solidFill>
                  <a:prstClr val="black"/>
                </a:solidFill>
              </a:rPr>
              <a:t>Are monitoring, evaluation, feedback and complaints-handling processes leading to changes and/or innovations in programme design and implementation?</a:t>
            </a:r>
          </a:p>
          <a:p>
            <a:pPr>
              <a:buFont typeface="Arial" pitchFamily="34" charset="0"/>
              <a:buChar char="•"/>
            </a:pPr>
            <a:r>
              <a:rPr lang="en-GB" sz="1600" dirty="0">
                <a:solidFill>
                  <a:prstClr val="black"/>
                </a:solidFill>
              </a:rPr>
              <a:t>Are there specific policies and procedures in place to deal with situations of sexual exploitation, abuse or discrimination? Are they known to staff? </a:t>
            </a:r>
          </a:p>
          <a:p>
            <a:endParaRPr lang="en-US" sz="1600" dirty="0">
              <a:solidFill>
                <a:prstClr val="black"/>
              </a:solidFill>
            </a:endParaRPr>
          </a:p>
        </p:txBody>
      </p:sp>
      <p:sp>
        <p:nvSpPr>
          <p:cNvPr id="32" name="TextBox 31"/>
          <p:cNvSpPr txBox="1"/>
          <p:nvPr/>
        </p:nvSpPr>
        <p:spPr>
          <a:xfrm>
            <a:off x="6477000" y="1447800"/>
            <a:ext cx="2667000" cy="2554545"/>
          </a:xfrm>
          <a:prstGeom prst="rect">
            <a:avLst/>
          </a:prstGeom>
          <a:noFill/>
        </p:spPr>
        <p:txBody>
          <a:bodyPr wrap="square" rtlCol="0">
            <a:spAutoFit/>
          </a:bodyPr>
          <a:lstStyle/>
          <a:p>
            <a:pPr>
              <a:buFont typeface="Arial" pitchFamily="34" charset="0"/>
              <a:buChar char="•"/>
            </a:pPr>
            <a:r>
              <a:rPr lang="en-GB" sz="1600" dirty="0">
                <a:solidFill>
                  <a:prstClr val="black"/>
                </a:solidFill>
              </a:rPr>
              <a:t>Is information about the organization and response provided in accessible and appropriate ways to affected communities and people?</a:t>
            </a:r>
            <a:endParaRPr lang="en-US" sz="1600" dirty="0">
              <a:solidFill>
                <a:prstClr val="black"/>
              </a:solidFill>
            </a:endParaRPr>
          </a:p>
          <a:p>
            <a:pPr>
              <a:buFont typeface="Arial" pitchFamily="34" charset="0"/>
              <a:buChar char="•"/>
            </a:pPr>
            <a:r>
              <a:rPr lang="en-GB" sz="1600" dirty="0">
                <a:solidFill>
                  <a:prstClr val="black"/>
                </a:solidFill>
              </a:rPr>
              <a:t>Are people, especially vulnerable and  at-risk groups, accessing and understanding the information provided?</a:t>
            </a:r>
            <a:endParaRPr lang="en-US" sz="1600" dirty="0">
              <a:solidFill>
                <a:prstClr val="black"/>
              </a:solidFill>
            </a:endParaRPr>
          </a:p>
        </p:txBody>
      </p:sp>
      <p:sp>
        <p:nvSpPr>
          <p:cNvPr id="11" name="Rectangle 10"/>
          <p:cNvSpPr/>
          <p:nvPr/>
        </p:nvSpPr>
        <p:spPr>
          <a:xfrm>
            <a:off x="0" y="2133600"/>
            <a:ext cx="2057400" cy="1815882"/>
          </a:xfrm>
          <a:prstGeom prst="rect">
            <a:avLst/>
          </a:prstGeom>
        </p:spPr>
        <p:txBody>
          <a:bodyPr wrap="square">
            <a:spAutoFit/>
          </a:bodyPr>
          <a:lstStyle/>
          <a:p>
            <a:pPr>
              <a:buFont typeface="Arial" pitchFamily="34" charset="0"/>
              <a:buChar char="•"/>
            </a:pPr>
            <a:r>
              <a:rPr lang="en-GB" sz="1600" dirty="0">
                <a:solidFill>
                  <a:prstClr val="black"/>
                </a:solidFill>
              </a:rPr>
              <a:t>Are our systems, like the Humanitarian Programme Cycle, supportive of our commitments on accountability to affected population ?</a:t>
            </a:r>
            <a:endParaRPr lang="en-AU" sz="1600" dirty="0">
              <a:solidFill>
                <a:prstClr val="black"/>
              </a:solidFill>
            </a:endParaRPr>
          </a:p>
        </p:txBody>
      </p:sp>
      <p:pic>
        <p:nvPicPr>
          <p:cNvPr id="12" name="Picture 5" descr="Turkanac 043 - Cliquez pour agrandir"/>
          <p:cNvPicPr>
            <a:picLocks noChangeAspect="1" noChangeArrowheads="1"/>
          </p:cNvPicPr>
          <p:nvPr/>
        </p:nvPicPr>
        <p:blipFill>
          <a:blip r:embed="rId4" cstate="print"/>
          <a:srcRect/>
          <a:stretch>
            <a:fillRect/>
          </a:stretch>
        </p:blipFill>
        <p:spPr bwMode="auto">
          <a:xfrm>
            <a:off x="3200400" y="2743200"/>
            <a:ext cx="2095500" cy="1395603"/>
          </a:xfrm>
          <a:prstGeom prst="rect">
            <a:avLst/>
          </a:prstGeom>
          <a:noFill/>
          <a:ln w="9525">
            <a:noFill/>
            <a:miter lim="800000"/>
            <a:headEnd/>
            <a:tailEnd/>
          </a:ln>
        </p:spPr>
      </p:pic>
    </p:spTree>
    <p:extLst>
      <p:ext uri="{BB962C8B-B14F-4D97-AF65-F5344CB8AC3E}">
        <p14:creationId xmlns:p14="http://schemas.microsoft.com/office/powerpoint/2010/main" val="384916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30"/>
                                        </p:tgtEl>
                                        <p:attrNameLst>
                                          <p:attrName>style.visibility</p:attrName>
                                        </p:attrNameLst>
                                      </p:cBhvr>
                                      <p:to>
                                        <p:strVal val="visible"/>
                                      </p:to>
                                    </p:set>
                                    <p:anim calcmode="lin" valueType="num">
                                      <p:cBhvr additive="base">
                                        <p:cTn id="18" dur="500" fill="hold"/>
                                        <p:tgtEl>
                                          <p:spTgt spid="30"/>
                                        </p:tgtEl>
                                        <p:attrNameLst>
                                          <p:attrName>ppt_x</p:attrName>
                                        </p:attrNameLst>
                                      </p:cBhvr>
                                      <p:tavLst>
                                        <p:tav tm="0">
                                          <p:val>
                                            <p:strVal val="1+#ppt_w/2"/>
                                          </p:val>
                                        </p:tav>
                                        <p:tav tm="100000">
                                          <p:val>
                                            <p:strVal val="#ppt_x"/>
                                          </p:val>
                                        </p:tav>
                                      </p:tavLst>
                                    </p:anim>
                                    <p:anim calcmode="lin" valueType="num">
                                      <p:cBhvr additive="base">
                                        <p:cTn id="19"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ppt_x"/>
                                          </p:val>
                                        </p:tav>
                                        <p:tav tm="100000">
                                          <p:val>
                                            <p:strVal val="#ppt_x"/>
                                          </p:val>
                                        </p:tav>
                                      </p:tavLst>
                                    </p:anim>
                                    <p:anim calcmode="lin" valueType="num">
                                      <p:cBhvr additive="base">
                                        <p:cTn id="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500" fill="hold"/>
                                        <p:tgtEl>
                                          <p:spTgt spid="31"/>
                                        </p:tgtEl>
                                        <p:attrNameLst>
                                          <p:attrName>ppt_x</p:attrName>
                                        </p:attrNameLst>
                                      </p:cBhvr>
                                      <p:tavLst>
                                        <p:tav tm="0">
                                          <p:val>
                                            <p:strVal val="0-#ppt_w/2"/>
                                          </p:val>
                                        </p:tav>
                                        <p:tav tm="100000">
                                          <p:val>
                                            <p:strVal val="#ppt_x"/>
                                          </p:val>
                                        </p:tav>
                                      </p:tavLst>
                                    </p:anim>
                                    <p:anim calcmode="lin" valueType="num">
                                      <p:cBhvr additive="base">
                                        <p:cTn id="31"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30" grpId="0"/>
      <p:bldP spid="31" grpId="0"/>
      <p:bldP spid="32"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6" y="622477"/>
            <a:ext cx="8856984" cy="1368152"/>
          </a:xfrm>
        </p:spPr>
        <p:txBody>
          <a:bodyPr>
            <a:noAutofit/>
          </a:bodyPr>
          <a:lstStyle/>
          <a:p>
            <a:r>
              <a:rPr lang="en-GB" sz="2800" b="1" kern="1800" spc="-75" dirty="0">
                <a:solidFill>
                  <a:srgbClr val="008080"/>
                </a:solidFill>
                <a:latin typeface="Arial"/>
                <a:ea typeface="Times New Roman"/>
              </a:rPr>
              <a:t>What’s the difference between AAP on a collective and an individual level</a:t>
            </a:r>
            <a:r>
              <a:rPr lang="fr-FR" sz="2800" b="1" kern="1800" spc="-75" dirty="0">
                <a:solidFill>
                  <a:srgbClr val="008080"/>
                </a:solidFill>
                <a:latin typeface="Arial"/>
                <a:ea typeface="Times New Roman"/>
              </a:rPr>
              <a:t>? </a:t>
            </a:r>
            <a:r>
              <a:rPr lang="fr-FR" sz="2800" b="1" kern="1800" spc="-75" dirty="0" err="1">
                <a:solidFill>
                  <a:srgbClr val="008080"/>
                </a:solidFill>
                <a:latin typeface="Arial"/>
                <a:ea typeface="Times New Roman"/>
              </a:rPr>
              <a:t>What’s</a:t>
            </a:r>
            <a:r>
              <a:rPr lang="fr-FR" sz="2800" b="1" kern="1800" spc="-75" dirty="0">
                <a:solidFill>
                  <a:srgbClr val="008080"/>
                </a:solidFill>
                <a:latin typeface="Arial"/>
                <a:ea typeface="Times New Roman"/>
              </a:rPr>
              <a:t> an </a:t>
            </a:r>
            <a:r>
              <a:rPr lang="fr-FR" sz="2800" b="1" kern="1800" spc="-75" dirty="0" err="1">
                <a:solidFill>
                  <a:srgbClr val="008080"/>
                </a:solidFill>
                <a:latin typeface="Arial"/>
                <a:ea typeface="Times New Roman"/>
              </a:rPr>
              <a:t>example</a:t>
            </a:r>
            <a:r>
              <a:rPr lang="fr-FR" sz="2800" b="1" kern="1800" spc="-75" dirty="0">
                <a:solidFill>
                  <a:srgbClr val="008080"/>
                </a:solidFill>
                <a:latin typeface="Arial"/>
                <a:ea typeface="Times New Roman"/>
              </a:rPr>
              <a:t> </a:t>
            </a:r>
            <a:r>
              <a:rPr lang="en-GB" sz="2800" b="1" kern="1800" spc="-75" dirty="0">
                <a:solidFill>
                  <a:srgbClr val="008080"/>
                </a:solidFill>
                <a:latin typeface="Arial"/>
                <a:ea typeface="Times New Roman"/>
              </a:rPr>
              <a:t>of a collective accountability mechanism?</a:t>
            </a:r>
            <a:r>
              <a:rPr lang="fr-FR" sz="2800" b="1" kern="1800" spc="-75" dirty="0">
                <a:solidFill>
                  <a:srgbClr val="008080"/>
                </a:solidFill>
                <a:latin typeface="Arial"/>
                <a:ea typeface="Times New Roman"/>
              </a:rPr>
              <a:t> </a:t>
            </a:r>
          </a:p>
        </p:txBody>
      </p:sp>
      <p:sp>
        <p:nvSpPr>
          <p:cNvPr id="5" name="TextBox 4"/>
          <p:cNvSpPr txBox="1"/>
          <p:nvPr/>
        </p:nvSpPr>
        <p:spPr>
          <a:xfrm>
            <a:off x="251520" y="2171765"/>
            <a:ext cx="8784976" cy="3139321"/>
          </a:xfrm>
          <a:prstGeom prst="rect">
            <a:avLst/>
          </a:prstGeom>
          <a:noFill/>
        </p:spPr>
        <p:txBody>
          <a:bodyPr wrap="square" rtlCol="0">
            <a:spAutoFit/>
          </a:bodyPr>
          <a:lstStyle/>
          <a:p>
            <a:r>
              <a:rPr lang="en-GB" sz="2200" dirty="0"/>
              <a:t>1. Individual agencies collect community feedback</a:t>
            </a:r>
            <a:br>
              <a:rPr lang="en-GB" sz="2200" dirty="0"/>
            </a:br>
            <a:r>
              <a:rPr lang="en-GB" sz="2200" dirty="0"/>
              <a:t>2. All individual agency feedback is compiled into consolidated feedback through hubs in relevant districts</a:t>
            </a:r>
            <a:br>
              <a:rPr lang="en-GB" sz="2200" dirty="0"/>
            </a:br>
            <a:r>
              <a:rPr lang="en-GB" sz="2200" dirty="0"/>
              <a:t>3. Consolidated feedback is analysed for key theme issues across agencies</a:t>
            </a:r>
            <a:br>
              <a:rPr lang="en-GB" sz="2200" dirty="0"/>
            </a:br>
            <a:r>
              <a:rPr lang="en-GB" sz="2200" dirty="0"/>
              <a:t>4. Key theme issues are shared with relevant cluster and inter-cluster group at hub level</a:t>
            </a:r>
            <a:br>
              <a:rPr lang="en-GB" sz="2200" dirty="0"/>
            </a:br>
            <a:r>
              <a:rPr lang="en-GB" sz="2200" dirty="0"/>
              <a:t>5. All themes across hubs are shared with relevant clusters and inter-cluster at the national level - and with Humanitarian Country Team (HCT) on relevant issues.</a:t>
            </a:r>
          </a:p>
        </p:txBody>
      </p:sp>
    </p:spTree>
    <p:extLst>
      <p:ext uri="{BB962C8B-B14F-4D97-AF65-F5344CB8AC3E}">
        <p14:creationId xmlns:p14="http://schemas.microsoft.com/office/powerpoint/2010/main" val="2067829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a:themeElements>
    <a:clrScheme name="1_presentation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1_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tion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1_presentation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1_presentation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1_presentation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1_presentation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1_presentation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1_presentation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6651</TotalTime>
  <Words>857</Words>
  <Application>Microsoft Office PowerPoint</Application>
  <PresentationFormat>On-screen Show (4:3)</PresentationFormat>
  <Paragraphs>123</Paragraphs>
  <Slides>14</Slides>
  <Notes>11</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14</vt:i4>
      </vt:variant>
    </vt:vector>
  </HeadingPairs>
  <TitlesOfParts>
    <vt:vector size="23" baseType="lpstr">
      <vt:lpstr>Arial</vt:lpstr>
      <vt:lpstr>Calibri</vt:lpstr>
      <vt:lpstr>Times New Roman</vt:lpstr>
      <vt:lpstr>Wingdings</vt:lpstr>
      <vt:lpstr>Office Theme</vt:lpstr>
      <vt:lpstr>1_presentation</vt:lpstr>
      <vt:lpstr>1_Office Theme</vt:lpstr>
      <vt:lpstr>2_Office Theme</vt:lpstr>
      <vt:lpstr>Microsoft Word Document</vt:lpstr>
      <vt:lpstr>Accountability to Affected People – Taking Account, Giving Account and Being Held to Account – Buzzwords or Benefits for People in Crises? Practical Lessons from Field Operations</vt:lpstr>
      <vt:lpstr>Speakers</vt:lpstr>
      <vt:lpstr>PowerPoint Presentation</vt:lpstr>
      <vt:lpstr>What have the IASC Principals done to advance Accountability to Affected People in humanitarian operations?  What is the vision of the IASC AAP Champion and what changes would you like to see ?</vt:lpstr>
      <vt:lpstr>How has Accountability to Affected People been incorporated into humanitarian response in South Sudan? What difference has it made to affected people?</vt:lpstr>
      <vt:lpstr>What are the different components of accountability? What does AAP mean in practical terms?</vt:lpstr>
      <vt:lpstr>PowerPoint Presentation</vt:lpstr>
      <vt:lpstr>PowerPoint Presentation</vt:lpstr>
      <vt:lpstr>What’s the difference between AAP on a collective and an individual level? What’s an example of a collective accountability mechanism? </vt:lpstr>
      <vt:lpstr>Resource document available at www.humanitarianresponse.info/en/topics/transformative-agenda/document/accountability-affected-populations-and-protection-sexual</vt:lpstr>
      <vt:lpstr>PowerPoint Presentation</vt:lpstr>
      <vt:lpstr>Who is responsible for AAP?   What are the roles and responsibilities of different actors?</vt:lpstr>
      <vt:lpstr>Where can I get help?</vt:lpstr>
      <vt:lpstr>Background documents: </vt:lpstr>
    </vt:vector>
  </TitlesOfParts>
  <Company>OCHA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Transformative Agenda: why is this relevant for me?</dc:title>
  <dc:creator>C MacDiarmid</dc:creator>
  <cp:lastModifiedBy>Venkatesh Naik</cp:lastModifiedBy>
  <cp:revision>96</cp:revision>
  <cp:lastPrinted>2015-03-13T16:38:25Z</cp:lastPrinted>
  <dcterms:created xsi:type="dcterms:W3CDTF">2014-11-18T17:26:58Z</dcterms:created>
  <dcterms:modified xsi:type="dcterms:W3CDTF">2017-09-27T15:24:16Z</dcterms:modified>
</cp:coreProperties>
</file>