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Lst>
  <p:notesMasterIdLst>
    <p:notesMasterId r:id="rId29"/>
  </p:notesMasterIdLst>
  <p:sldIdLst>
    <p:sldId id="271" r:id="rId6"/>
    <p:sldId id="332" r:id="rId7"/>
    <p:sldId id="333" r:id="rId8"/>
    <p:sldId id="334" r:id="rId9"/>
    <p:sldId id="335" r:id="rId10"/>
    <p:sldId id="337" r:id="rId11"/>
    <p:sldId id="336" r:id="rId12"/>
    <p:sldId id="338" r:id="rId13"/>
    <p:sldId id="339" r:id="rId14"/>
    <p:sldId id="340" r:id="rId15"/>
    <p:sldId id="341" r:id="rId16"/>
    <p:sldId id="342" r:id="rId17"/>
    <p:sldId id="343" r:id="rId18"/>
    <p:sldId id="256" r:id="rId19"/>
    <p:sldId id="283" r:id="rId20"/>
    <p:sldId id="257" r:id="rId21"/>
    <p:sldId id="289" r:id="rId22"/>
    <p:sldId id="258" r:id="rId23"/>
    <p:sldId id="259" r:id="rId24"/>
    <p:sldId id="260" r:id="rId25"/>
    <p:sldId id="261" r:id="rId26"/>
    <p:sldId id="262"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90"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232AA-2BD5-4505-88B9-07B292C58F20}" type="datetimeFigureOut">
              <a:rPr lang="en-GB" smtClean="0"/>
              <a:t>25/09/2017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E970A-5DD7-42BD-9F49-7FB415EDCFBD}" type="slidenum">
              <a:rPr lang="en-GB" smtClean="0"/>
              <a:t>‹#›</a:t>
            </a:fld>
            <a:endParaRPr lang="en-GB"/>
          </a:p>
        </p:txBody>
      </p:sp>
    </p:spTree>
    <p:extLst>
      <p:ext uri="{BB962C8B-B14F-4D97-AF65-F5344CB8AC3E}">
        <p14:creationId xmlns:p14="http://schemas.microsoft.com/office/powerpoint/2010/main" val="385969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B751F-84C0-4775-932C-D15C2EC1A396}"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10298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smtClean="0"/>
              <a:t>Preparation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 Make sure everyone has a selection of colored cards, a marker, and sticky tape</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If possible use a wall where participants can stick their finished cards, if not they can stick their cards on the flip charts</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228600" indent="-228600">
              <a:buFont typeface="+mj-lt"/>
              <a:buAutoNum type="arabicPeriod"/>
            </a:pPr>
            <a:r>
              <a:rPr lang="en-US" dirty="0" smtClean="0"/>
              <a:t>Explain that this is an individual rather than a group exercise</a:t>
            </a:r>
            <a:r>
              <a:rPr lang="en-US" baseline="0" dirty="0" smtClean="0"/>
              <a:t> and is designed to provide time for some self reflection.</a:t>
            </a:r>
          </a:p>
          <a:p>
            <a:pPr marL="228600" indent="-228600">
              <a:buFont typeface="+mj-lt"/>
              <a:buAutoNum type="arabicPeriod"/>
            </a:pPr>
            <a:r>
              <a:rPr lang="en-US" baseline="0" dirty="0" smtClean="0"/>
              <a:t>Ask the audience to think about the question on the slide and using the card write down one element per card (they can identify as many elements as they want in the time allotted. </a:t>
            </a:r>
          </a:p>
          <a:p>
            <a:pPr marL="0" indent="0">
              <a:buFont typeface="+mj-lt"/>
              <a:buNone/>
            </a:pPr>
            <a:endParaRPr lang="en-US" dirty="0" smtClean="0"/>
          </a:p>
          <a:p>
            <a:r>
              <a:rPr lang="en-US" i="1" dirty="0" smtClean="0"/>
              <a:t>Debrief</a:t>
            </a:r>
          </a:p>
          <a:p>
            <a:pPr marL="228600" indent="-228600">
              <a:buFont typeface="+mj-lt"/>
              <a:buAutoNum type="arabicPeriod"/>
            </a:pPr>
            <a:r>
              <a:rPr lang="en-US" dirty="0" smtClean="0"/>
              <a:t>Move all groups standing</a:t>
            </a:r>
            <a:r>
              <a:rPr lang="en-US" baseline="0" dirty="0" smtClean="0"/>
              <a:t> facing the wall/flip charts. Run through what’s on the wall and ask if they agree or if there are other elements they would add.  (</a:t>
            </a:r>
            <a:r>
              <a:rPr lang="en-US" b="1" baseline="0" dirty="0" smtClean="0"/>
              <a:t>Note:</a:t>
            </a:r>
            <a:r>
              <a:rPr lang="en-US" baseline="0" dirty="0" smtClean="0"/>
              <a:t> you should try and generate further discussion and ideas during the debrief )</a:t>
            </a:r>
          </a:p>
          <a:p>
            <a:pPr marL="0" indent="0">
              <a:buFont typeface="+mj-lt"/>
              <a:buNone/>
            </a:pPr>
            <a:endParaRPr lang="en-US" baseline="0" dirty="0" smtClean="0"/>
          </a:p>
          <a:p>
            <a:pPr marL="0" indent="0">
              <a:buFont typeface="+mj-lt"/>
              <a:buNone/>
            </a:pPr>
            <a:r>
              <a:rPr lang="en-US" i="1" baseline="0" dirty="0" smtClean="0"/>
              <a:t>Segway</a:t>
            </a:r>
          </a:p>
          <a:p>
            <a:pPr marL="228600" indent="-228600">
              <a:buFont typeface="+mj-lt"/>
              <a:buAutoNum type="arabicPeriod"/>
            </a:pPr>
            <a:r>
              <a:rPr lang="en-US" baseline="0" dirty="0" smtClean="0"/>
              <a:t>At the end of discussion highlight that what the group has identified is pretty much the elements of the ERP that we are going on to discuss.</a:t>
            </a:r>
          </a:p>
          <a:p>
            <a:pPr marL="228600" indent="-228600">
              <a:buFont typeface="+mj-lt"/>
              <a:buAutoNum type="arabicPeriod"/>
            </a:pPr>
            <a:r>
              <a:rPr lang="en-US" baseline="0" dirty="0" smtClean="0"/>
              <a:t>Note that this was how the ERP was designed i.e. we looked at a what made a good response and worked backwards albeit it took three years!</a:t>
            </a:r>
          </a:p>
          <a:p>
            <a:pPr marL="228600" indent="-228600">
              <a:buFont typeface="+mj-lt"/>
              <a:buAutoNum type="arabicPeriod"/>
            </a:pPr>
            <a:r>
              <a:rPr lang="en-US" baseline="0" dirty="0" smtClean="0"/>
              <a:t>Highlight that we will refer to this exercise through out the training and specifically when we unpack the MPAs</a:t>
            </a:r>
          </a:p>
          <a:p>
            <a:pPr marL="228600" indent="-228600">
              <a:buFont typeface="+mj-lt"/>
              <a:buAutoNum type="arabicPeriod"/>
            </a:pPr>
            <a:r>
              <a:rPr lang="en-US" baseline="0" dirty="0" smtClean="0"/>
              <a:t>Before moving on to the next slide leave the participants with the following mantra:</a:t>
            </a:r>
          </a:p>
          <a:p>
            <a:pPr marL="0" indent="0">
              <a:buFont typeface="+mj-lt"/>
              <a:buNone/>
            </a:pPr>
            <a:endParaRPr lang="en-US" baseline="0" dirty="0" smtClean="0"/>
          </a:p>
          <a:p>
            <a:pPr marL="457200" lvl="1" indent="0" algn="ctr">
              <a:buFont typeface="+mj-lt"/>
              <a:buNone/>
            </a:pPr>
            <a:r>
              <a:rPr lang="en-US" b="1" baseline="0" dirty="0" smtClean="0"/>
              <a:t>If in doubt think response </a:t>
            </a:r>
          </a:p>
          <a:p>
            <a:pPr marL="457200" lvl="1" indent="0" algn="ctr">
              <a:buFont typeface="+mj-lt"/>
              <a:buNone/>
            </a:pPr>
            <a:r>
              <a:rPr lang="en-US" b="0" baseline="0" dirty="0" smtClean="0"/>
              <a:t>(in other words if you are implementing the ERP and are unsure what you should include ask yourself if it will add value to response)</a:t>
            </a:r>
          </a:p>
        </p:txBody>
      </p:sp>
      <p:sp>
        <p:nvSpPr>
          <p:cNvPr id="4" name="Slide Number Placeholder 3"/>
          <p:cNvSpPr>
            <a:spLocks noGrp="1"/>
          </p:cNvSpPr>
          <p:nvPr>
            <p:ph type="sldNum" sz="quarter" idx="10"/>
          </p:nvPr>
        </p:nvSpPr>
        <p:spPr/>
        <p:txBody>
          <a:bodyPr/>
          <a:lstStyle/>
          <a:p>
            <a:fld id="{3B26DA53-1802-3842-8F7A-29823E029C9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5402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dirty="0" smtClean="0"/>
              <a:t>Preparation</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 Make sure everyone has a selection of colored cards, a marker, and sticky tape</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If possible use a wall where participants can stick their finished cards, if not they can stick their cards on the flip charts</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228600" indent="-228600">
              <a:buFont typeface="+mj-lt"/>
              <a:buAutoNum type="arabicPeriod"/>
            </a:pPr>
            <a:r>
              <a:rPr lang="en-US" dirty="0" smtClean="0"/>
              <a:t>Explain that this is an individual rather than a group exercise</a:t>
            </a:r>
            <a:r>
              <a:rPr lang="en-US" baseline="0" dirty="0" smtClean="0"/>
              <a:t> and is designed to provide time for some self reflection.</a:t>
            </a:r>
          </a:p>
          <a:p>
            <a:pPr marL="228600" indent="-228600">
              <a:buFont typeface="+mj-lt"/>
              <a:buAutoNum type="arabicPeriod"/>
            </a:pPr>
            <a:r>
              <a:rPr lang="en-US" baseline="0" dirty="0" smtClean="0"/>
              <a:t>Ask the audience to think about the question on the slide and using the card write down one element per card (they can identify as many elements as they want in the time allotted. </a:t>
            </a:r>
          </a:p>
          <a:p>
            <a:pPr marL="0" indent="0">
              <a:buFont typeface="+mj-lt"/>
              <a:buNone/>
            </a:pPr>
            <a:endParaRPr lang="en-US" dirty="0" smtClean="0"/>
          </a:p>
          <a:p>
            <a:r>
              <a:rPr lang="en-US" i="1" dirty="0" smtClean="0"/>
              <a:t>Debrief</a:t>
            </a:r>
          </a:p>
          <a:p>
            <a:pPr marL="228600" indent="-228600">
              <a:buFont typeface="+mj-lt"/>
              <a:buAutoNum type="arabicPeriod"/>
            </a:pPr>
            <a:r>
              <a:rPr lang="en-US" dirty="0" smtClean="0"/>
              <a:t>Move all groups standing</a:t>
            </a:r>
            <a:r>
              <a:rPr lang="en-US" baseline="0" dirty="0" smtClean="0"/>
              <a:t> facing the wall/flip charts. Run through what’s on the wall and ask if they agree or if there are other elements they would add.  (</a:t>
            </a:r>
            <a:r>
              <a:rPr lang="en-US" b="1" baseline="0" dirty="0" smtClean="0"/>
              <a:t>Note:</a:t>
            </a:r>
            <a:r>
              <a:rPr lang="en-US" baseline="0" dirty="0" smtClean="0"/>
              <a:t> you should try and generate further discussion and ideas during the debrief )</a:t>
            </a:r>
          </a:p>
          <a:p>
            <a:pPr marL="0" indent="0">
              <a:buFont typeface="+mj-lt"/>
              <a:buNone/>
            </a:pPr>
            <a:endParaRPr lang="en-US" baseline="0" dirty="0" smtClean="0"/>
          </a:p>
          <a:p>
            <a:pPr marL="0" indent="0">
              <a:buFont typeface="+mj-lt"/>
              <a:buNone/>
            </a:pPr>
            <a:r>
              <a:rPr lang="en-US" i="1" baseline="0" dirty="0" smtClean="0"/>
              <a:t>Segway</a:t>
            </a:r>
          </a:p>
          <a:p>
            <a:pPr marL="228600" indent="-228600">
              <a:buFont typeface="+mj-lt"/>
              <a:buAutoNum type="arabicPeriod"/>
            </a:pPr>
            <a:r>
              <a:rPr lang="en-US" baseline="0" dirty="0" smtClean="0"/>
              <a:t>At the end of discussion highlight that what the group has identified is pretty much the elements of the ERP that we are going on to discuss.</a:t>
            </a:r>
          </a:p>
          <a:p>
            <a:pPr marL="228600" indent="-228600">
              <a:buFont typeface="+mj-lt"/>
              <a:buAutoNum type="arabicPeriod"/>
            </a:pPr>
            <a:r>
              <a:rPr lang="en-US" baseline="0" dirty="0" smtClean="0"/>
              <a:t>Note that this was how the ERP was designed i.e. we looked at a what made a good response and worked backwards albeit it took three years!</a:t>
            </a:r>
          </a:p>
          <a:p>
            <a:pPr marL="228600" indent="-228600">
              <a:buFont typeface="+mj-lt"/>
              <a:buAutoNum type="arabicPeriod"/>
            </a:pPr>
            <a:r>
              <a:rPr lang="en-US" baseline="0" dirty="0" smtClean="0"/>
              <a:t>Highlight that we will refer to this exercise through out the training and specifically when we unpack the MPAs</a:t>
            </a:r>
          </a:p>
          <a:p>
            <a:pPr marL="228600" indent="-228600">
              <a:buFont typeface="+mj-lt"/>
              <a:buAutoNum type="arabicPeriod"/>
            </a:pPr>
            <a:r>
              <a:rPr lang="en-US" baseline="0" dirty="0" smtClean="0"/>
              <a:t>Before moving on to the next slide leave the participants with the following mantra:</a:t>
            </a:r>
          </a:p>
          <a:p>
            <a:pPr marL="0" indent="0">
              <a:buFont typeface="+mj-lt"/>
              <a:buNone/>
            </a:pPr>
            <a:endParaRPr lang="en-US" baseline="0" dirty="0" smtClean="0"/>
          </a:p>
          <a:p>
            <a:pPr marL="457200" lvl="1" indent="0" algn="ctr">
              <a:buFont typeface="+mj-lt"/>
              <a:buNone/>
            </a:pPr>
            <a:r>
              <a:rPr lang="en-US" b="1" baseline="0" dirty="0" smtClean="0"/>
              <a:t>If in doubt think response </a:t>
            </a:r>
          </a:p>
          <a:p>
            <a:pPr marL="457200" lvl="1" indent="0" algn="ctr">
              <a:buFont typeface="+mj-lt"/>
              <a:buNone/>
            </a:pPr>
            <a:r>
              <a:rPr lang="en-US" b="0" baseline="0" dirty="0" smtClean="0"/>
              <a:t>(in other words if you are implementing the ERP and are unsure what you should include ask yourself if it will add value to response)</a:t>
            </a:r>
          </a:p>
        </p:txBody>
      </p:sp>
      <p:sp>
        <p:nvSpPr>
          <p:cNvPr id="4" name="Slide Number Placeholder 3"/>
          <p:cNvSpPr>
            <a:spLocks noGrp="1"/>
          </p:cNvSpPr>
          <p:nvPr>
            <p:ph type="sldNum" sz="quarter" idx="10"/>
          </p:nvPr>
        </p:nvSpPr>
        <p:spPr/>
        <p:txBody>
          <a:bodyPr/>
          <a:lstStyle/>
          <a:p>
            <a:fld id="{3B26DA53-1802-3842-8F7A-29823E029C9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5402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Facilitator Notes:</a:t>
            </a:r>
          </a:p>
          <a:p>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You should also have a clear understanding of the </a:t>
            </a:r>
            <a:r>
              <a:rPr lang="en-US" b="1" baseline="0" dirty="0" smtClean="0"/>
              <a:t>background of the ERP, the logic and rational behind the ERP, the main goal of the ERP, some of the major game changing elements the ERP hopes to create</a:t>
            </a:r>
            <a:r>
              <a:rPr lang="en-US" baseline="0" dirty="0" smtClean="0"/>
              <a: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Finally you should be </a:t>
            </a:r>
            <a:r>
              <a:rPr lang="en-US" b="1" baseline="0" dirty="0" smtClean="0"/>
              <a:t>clear on the broad roles and responsibilities, as well as the linkages</a:t>
            </a:r>
            <a:r>
              <a:rPr lang="en-US" baseline="0" dirty="0" smtClean="0"/>
              <a:t>, between the various actors – RC/HC, HCT, sectors/clusters, local communities, government, etc.</a:t>
            </a:r>
            <a:endParaRPr lang="en-US" dirty="0" smtClean="0"/>
          </a:p>
          <a:p>
            <a:endParaRPr lang="en-GB" dirty="0"/>
          </a:p>
        </p:txBody>
      </p:sp>
      <p:sp>
        <p:nvSpPr>
          <p:cNvPr id="4" name="Slide Number Placeholder 3"/>
          <p:cNvSpPr>
            <a:spLocks noGrp="1"/>
          </p:cNvSpPr>
          <p:nvPr>
            <p:ph type="sldNum" sz="quarter" idx="10"/>
          </p:nvPr>
        </p:nvSpPr>
        <p:spPr/>
        <p:txBody>
          <a:bodyPr/>
          <a:lstStyle/>
          <a:p>
            <a:fld id="{3B26DA53-1802-3842-8F7A-29823E029C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9779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4985" indent="-271148">
              <a:defRPr>
                <a:solidFill>
                  <a:schemeClr val="tx1"/>
                </a:solidFill>
                <a:latin typeface="Calibri" pitchFamily="34" charset="0"/>
              </a:defRPr>
            </a:lvl2pPr>
            <a:lvl3pPr marL="1084593" indent="-216919">
              <a:defRPr>
                <a:solidFill>
                  <a:schemeClr val="tx1"/>
                </a:solidFill>
                <a:latin typeface="Calibri" pitchFamily="34" charset="0"/>
              </a:defRPr>
            </a:lvl3pPr>
            <a:lvl4pPr marL="1518430" indent="-216919">
              <a:defRPr>
                <a:solidFill>
                  <a:schemeClr val="tx1"/>
                </a:solidFill>
                <a:latin typeface="Calibri" pitchFamily="34" charset="0"/>
              </a:defRPr>
            </a:lvl4pPr>
            <a:lvl5pPr marL="1952267" indent="-216919">
              <a:defRPr>
                <a:solidFill>
                  <a:schemeClr val="tx1"/>
                </a:solidFill>
                <a:latin typeface="Calibri" pitchFamily="34" charset="0"/>
              </a:defRPr>
            </a:lvl5pPr>
            <a:lvl6pPr marL="2386104" indent="-216919" fontAlgn="base">
              <a:spcBef>
                <a:spcPct val="0"/>
              </a:spcBef>
              <a:spcAft>
                <a:spcPct val="0"/>
              </a:spcAft>
              <a:defRPr>
                <a:solidFill>
                  <a:schemeClr val="tx1"/>
                </a:solidFill>
                <a:latin typeface="Calibri" pitchFamily="34" charset="0"/>
              </a:defRPr>
            </a:lvl6pPr>
            <a:lvl7pPr marL="2819941" indent="-216919" fontAlgn="base">
              <a:spcBef>
                <a:spcPct val="0"/>
              </a:spcBef>
              <a:spcAft>
                <a:spcPct val="0"/>
              </a:spcAft>
              <a:defRPr>
                <a:solidFill>
                  <a:schemeClr val="tx1"/>
                </a:solidFill>
                <a:latin typeface="Calibri" pitchFamily="34" charset="0"/>
              </a:defRPr>
            </a:lvl7pPr>
            <a:lvl8pPr marL="3253778" indent="-216919" fontAlgn="base">
              <a:spcBef>
                <a:spcPct val="0"/>
              </a:spcBef>
              <a:spcAft>
                <a:spcPct val="0"/>
              </a:spcAft>
              <a:defRPr>
                <a:solidFill>
                  <a:schemeClr val="tx1"/>
                </a:solidFill>
                <a:latin typeface="Calibri" pitchFamily="34" charset="0"/>
              </a:defRPr>
            </a:lvl8pPr>
            <a:lvl9pPr marL="3687615" indent="-216919" fontAlgn="base">
              <a:spcBef>
                <a:spcPct val="0"/>
              </a:spcBef>
              <a:spcAft>
                <a:spcPct val="0"/>
              </a:spcAft>
              <a:defRPr>
                <a:solidFill>
                  <a:schemeClr val="tx1"/>
                </a:solidFill>
                <a:latin typeface="Calibri" pitchFamily="34" charset="0"/>
              </a:defRPr>
            </a:lvl9pPr>
          </a:lstStyle>
          <a:p>
            <a:fld id="{7F4989CF-848F-432C-B0AE-DEC9A090DED1}" type="slidenum">
              <a:rPr lang="en-GB" altLang="en-US">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val="191938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4E970A-5DD7-42BD-9F49-7FB415EDCFBD}" type="slidenum">
              <a:rPr lang="en-GB" smtClean="0"/>
              <a:t>14</a:t>
            </a:fld>
            <a:endParaRPr lang="en-GB"/>
          </a:p>
        </p:txBody>
      </p:sp>
    </p:spTree>
    <p:extLst>
      <p:ext uri="{BB962C8B-B14F-4D97-AF65-F5344CB8AC3E}">
        <p14:creationId xmlns:p14="http://schemas.microsoft.com/office/powerpoint/2010/main" val="86925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1112972-E1DF-45B2-BD94-1D2EA1488467}"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357555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1112972-E1DF-45B2-BD94-1D2EA1488467}"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120993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A3D4C8-CC7B-46D8-AC13-AE21877EA5F9}" type="datetime1">
              <a:rPr lang="en-US" smtClean="0"/>
              <a:t>9/25/2017</a:t>
            </a:fld>
            <a:endParaRPr lang="en-US"/>
          </a:p>
        </p:txBody>
      </p:sp>
      <p:sp>
        <p:nvSpPr>
          <p:cNvPr id="5" name="Footer Placeholder 4"/>
          <p:cNvSpPr>
            <a:spLocks noGrp="1"/>
          </p:cNvSpPr>
          <p:nvPr>
            <p:ph type="ftr" sz="quarter" idx="11"/>
          </p:nvPr>
        </p:nvSpPr>
        <p:spPr/>
        <p:txBody>
          <a:bodyPr/>
          <a:lstStyle/>
          <a:p>
            <a:r>
              <a:rPr lang="en-GB" smtClean="0"/>
              <a:t>Preparedness:  Can we learn from the Nepal earthquake response?</a:t>
            </a:r>
            <a:endParaRPr lang="en-US"/>
          </a:p>
        </p:txBody>
      </p:sp>
      <p:sp>
        <p:nvSpPr>
          <p:cNvPr id="6" name="Slide Number Placeholder 5"/>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343146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24E5B-B04B-41A4-B014-8D958C3AF0C0}" type="datetime1">
              <a:rPr lang="en-US" smtClean="0"/>
              <a:t>9/25/2017</a:t>
            </a:fld>
            <a:endParaRPr lang="en-US"/>
          </a:p>
        </p:txBody>
      </p:sp>
      <p:sp>
        <p:nvSpPr>
          <p:cNvPr id="5" name="Footer Placeholder 4"/>
          <p:cNvSpPr>
            <a:spLocks noGrp="1"/>
          </p:cNvSpPr>
          <p:nvPr>
            <p:ph type="ftr" sz="quarter" idx="11"/>
          </p:nvPr>
        </p:nvSpPr>
        <p:spPr/>
        <p:txBody>
          <a:bodyPr/>
          <a:lstStyle/>
          <a:p>
            <a:r>
              <a:rPr lang="en-GB" smtClean="0"/>
              <a:t>Preparedness:  Can we learn from the Nepal earthquake response?</a:t>
            </a:r>
            <a:endParaRPr lang="en-US"/>
          </a:p>
        </p:txBody>
      </p:sp>
      <p:sp>
        <p:nvSpPr>
          <p:cNvPr id="6" name="Slide Number Placeholder 5"/>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91892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A1C75-EF6E-40B0-99E1-485CBEEAE88A}" type="datetime1">
              <a:rPr lang="en-US" smtClean="0"/>
              <a:t>9/25/2017</a:t>
            </a:fld>
            <a:endParaRPr lang="en-US"/>
          </a:p>
        </p:txBody>
      </p:sp>
      <p:sp>
        <p:nvSpPr>
          <p:cNvPr id="5" name="Footer Placeholder 4"/>
          <p:cNvSpPr>
            <a:spLocks noGrp="1"/>
          </p:cNvSpPr>
          <p:nvPr>
            <p:ph type="ftr" sz="quarter" idx="11"/>
          </p:nvPr>
        </p:nvSpPr>
        <p:spPr/>
        <p:txBody>
          <a:bodyPr/>
          <a:lstStyle/>
          <a:p>
            <a:r>
              <a:rPr lang="en-GB" smtClean="0"/>
              <a:t>Preparedness:  Can we learn from the Nepal earthquake response?</a:t>
            </a:r>
            <a:endParaRPr lang="en-US"/>
          </a:p>
        </p:txBody>
      </p:sp>
      <p:sp>
        <p:nvSpPr>
          <p:cNvPr id="6" name="Slide Number Placeholder 5"/>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329115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27ADCF9B-7294-4FEF-B392-A97F7EEACABA}"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312074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03F711B1-C8D9-40EA-8504-D0EBE5AC75A5}"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1286304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0C9CE0C7-0DF5-44F9-B2FE-52DE496967ED}"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302120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3" y="2159000"/>
            <a:ext cx="5535084"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0084" y="2159000"/>
            <a:ext cx="55372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587A6E53-392C-4819-8575-53D962B46532}"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327308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4EA956A3-EBF6-4F07-9AFE-0A249302B49F}"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209283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C2EF471A-47FA-4811-B9A8-BCEE7CEB0483}"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285509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B9E4D961-BC71-4A23-84E8-F6FF9FEEAD79}"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810885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478A7258-62CE-43AC-A3B3-DAC5CC787425}"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27229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60334B-E26A-4660-8BB9-1B75C86C8E0B}" type="datetime1">
              <a:rPr lang="en-US" smtClean="0"/>
              <a:t>9/25/2017</a:t>
            </a:fld>
            <a:endParaRPr lang="en-US"/>
          </a:p>
        </p:txBody>
      </p:sp>
      <p:sp>
        <p:nvSpPr>
          <p:cNvPr id="5" name="Footer Placeholder 4"/>
          <p:cNvSpPr>
            <a:spLocks noGrp="1"/>
          </p:cNvSpPr>
          <p:nvPr>
            <p:ph type="ftr" sz="quarter" idx="11"/>
          </p:nvPr>
        </p:nvSpPr>
        <p:spPr/>
        <p:txBody>
          <a:bodyPr/>
          <a:lstStyle/>
          <a:p>
            <a:r>
              <a:rPr lang="en-GB" smtClean="0"/>
              <a:t>Preparedness:  Can we learn from the Nepal earthquake response?</a:t>
            </a:r>
            <a:endParaRPr lang="en-US"/>
          </a:p>
        </p:txBody>
      </p:sp>
      <p:sp>
        <p:nvSpPr>
          <p:cNvPr id="6" name="Slide Number Placeholder 5"/>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2446749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BF9B39FF-84A9-4B20-A55A-8D3B2BDCEE77}"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101749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3BFBC510-A4CD-4029-BE09-91D5AE483EB5}"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397587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3867" y="1438278"/>
            <a:ext cx="2829984" cy="4429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1438278"/>
            <a:ext cx="8288867" cy="442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3F71"/>
                </a:solidFill>
              </a:rPr>
              <a:t>Slide </a:t>
            </a:r>
            <a:fld id="{7B2CCDE3-A5E9-42D6-8573-EB3B0C638BCD}" type="slidenum">
              <a:rPr lang="en-GB">
                <a:solidFill>
                  <a:srgbClr val="003F71"/>
                </a:solidFill>
              </a:rPr>
              <a:pPr>
                <a:defRPr/>
              </a:pPr>
              <a:t>‹#›</a:t>
            </a:fld>
            <a:endParaRPr lang="en-GB">
              <a:solidFill>
                <a:srgbClr val="003F71"/>
              </a:solidFill>
            </a:endParaRPr>
          </a:p>
        </p:txBody>
      </p:sp>
    </p:spTree>
    <p:extLst>
      <p:ext uri="{BB962C8B-B14F-4D97-AF65-F5344CB8AC3E}">
        <p14:creationId xmlns:p14="http://schemas.microsoft.com/office/powerpoint/2010/main" val="4163806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8654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754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770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9621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8932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93164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991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F5EBB-337B-4463-9C81-8AA4763FA380}" type="datetime1">
              <a:rPr lang="en-US" smtClean="0"/>
              <a:t>9/25/2017</a:t>
            </a:fld>
            <a:endParaRPr lang="en-US"/>
          </a:p>
        </p:txBody>
      </p:sp>
      <p:sp>
        <p:nvSpPr>
          <p:cNvPr id="5" name="Footer Placeholder 4"/>
          <p:cNvSpPr>
            <a:spLocks noGrp="1"/>
          </p:cNvSpPr>
          <p:nvPr>
            <p:ph type="ftr" sz="quarter" idx="11"/>
          </p:nvPr>
        </p:nvSpPr>
        <p:spPr/>
        <p:txBody>
          <a:bodyPr/>
          <a:lstStyle/>
          <a:p>
            <a:r>
              <a:rPr lang="en-GB" smtClean="0"/>
              <a:t>Preparedness:  Can we learn from the Nepal earthquake response?</a:t>
            </a:r>
            <a:endParaRPr lang="en-US"/>
          </a:p>
        </p:txBody>
      </p:sp>
      <p:sp>
        <p:nvSpPr>
          <p:cNvPr id="6" name="Slide Number Placeholder 5"/>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2332438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40803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24811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67617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3619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323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145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582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2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CB8B1-BED8-4D94-BC2B-978EBACBDA4C}" type="datetime1">
              <a:rPr lang="en-US" smtClean="0"/>
              <a:t>9/25/2017</a:t>
            </a:fld>
            <a:endParaRPr lang="en-US"/>
          </a:p>
        </p:txBody>
      </p:sp>
      <p:sp>
        <p:nvSpPr>
          <p:cNvPr id="6" name="Footer Placeholder 5"/>
          <p:cNvSpPr>
            <a:spLocks noGrp="1"/>
          </p:cNvSpPr>
          <p:nvPr>
            <p:ph type="ftr" sz="quarter" idx="11"/>
          </p:nvPr>
        </p:nvSpPr>
        <p:spPr/>
        <p:txBody>
          <a:bodyPr/>
          <a:lstStyle/>
          <a:p>
            <a:r>
              <a:rPr lang="en-GB" smtClean="0"/>
              <a:t>Preparedness:  Can we learn from the Nepal earthquake response?</a:t>
            </a:r>
            <a:endParaRPr lang="en-US"/>
          </a:p>
        </p:txBody>
      </p:sp>
      <p:sp>
        <p:nvSpPr>
          <p:cNvPr id="7" name="Slide Number Placeholder 6"/>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913294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85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23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47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33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C505B-BD3D-5649-BB08-97E25C83D40B}"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7AB3E-CD1C-BA49-8B87-D1FF959CB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620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5413" y="18448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670176"/>
            <a:ext cx="85344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7960ED5A-9DA5-4FCD-87F6-09E684586A88}" type="slidenum">
              <a:rPr lang="en-GB"/>
              <a:pPr>
                <a:defRPr/>
              </a:pPr>
              <a:t>‹#›</a:t>
            </a:fld>
            <a:endParaRPr lang="en-GB" dirty="0"/>
          </a:p>
        </p:txBody>
      </p:sp>
    </p:spTree>
    <p:extLst>
      <p:ext uri="{BB962C8B-B14F-4D97-AF65-F5344CB8AC3E}">
        <p14:creationId xmlns:p14="http://schemas.microsoft.com/office/powerpoint/2010/main" val="1366272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817650F7-8B2C-4C33-A775-DD2708255021}" type="slidenum">
              <a:rPr lang="en-GB"/>
              <a:pPr>
                <a:defRPr/>
              </a:pPr>
              <a:t>‹#›</a:t>
            </a:fld>
            <a:endParaRPr lang="en-GB" dirty="0"/>
          </a:p>
        </p:txBody>
      </p:sp>
    </p:spTree>
    <p:extLst>
      <p:ext uri="{BB962C8B-B14F-4D97-AF65-F5344CB8AC3E}">
        <p14:creationId xmlns:p14="http://schemas.microsoft.com/office/powerpoint/2010/main" val="3518824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4E2FC8A-E9E3-4BE9-BAA5-EB46B3931747}" type="slidenum">
              <a:rPr lang="en-GB"/>
              <a:pPr>
                <a:defRPr/>
              </a:pPr>
              <a:t>‹#›</a:t>
            </a:fld>
            <a:endParaRPr lang="en-GB" dirty="0"/>
          </a:p>
        </p:txBody>
      </p:sp>
    </p:spTree>
    <p:extLst>
      <p:ext uri="{BB962C8B-B14F-4D97-AF65-F5344CB8AC3E}">
        <p14:creationId xmlns:p14="http://schemas.microsoft.com/office/powerpoint/2010/main" val="41045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D828EBED-F65C-447B-AB02-EF535743CC56}" type="slidenum">
              <a:rPr lang="en-GB"/>
              <a:pPr>
                <a:defRPr/>
              </a:pPr>
              <a:t>‹#›</a:t>
            </a:fld>
            <a:endParaRPr lang="en-GB" dirty="0"/>
          </a:p>
        </p:txBody>
      </p:sp>
    </p:spTree>
    <p:extLst>
      <p:ext uri="{BB962C8B-B14F-4D97-AF65-F5344CB8AC3E}">
        <p14:creationId xmlns:p14="http://schemas.microsoft.com/office/powerpoint/2010/main" val="24306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A84EEA51-B718-4E10-A1B6-0AB957024ACD}" type="slidenum">
              <a:rPr lang="en-GB"/>
              <a:pPr>
                <a:defRPr/>
              </a:pPr>
              <a:t>‹#›</a:t>
            </a:fld>
            <a:endParaRPr lang="en-GB" dirty="0"/>
          </a:p>
        </p:txBody>
      </p:sp>
    </p:spTree>
    <p:extLst>
      <p:ext uri="{BB962C8B-B14F-4D97-AF65-F5344CB8AC3E}">
        <p14:creationId xmlns:p14="http://schemas.microsoft.com/office/powerpoint/2010/main" val="166526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08601-98B9-4D3D-BA9F-FF1F1B358C99}" type="datetime1">
              <a:rPr lang="en-US" smtClean="0"/>
              <a:t>9/25/2017</a:t>
            </a:fld>
            <a:endParaRPr lang="en-US"/>
          </a:p>
        </p:txBody>
      </p:sp>
      <p:sp>
        <p:nvSpPr>
          <p:cNvPr id="8" name="Footer Placeholder 7"/>
          <p:cNvSpPr>
            <a:spLocks noGrp="1"/>
          </p:cNvSpPr>
          <p:nvPr>
            <p:ph type="ftr" sz="quarter" idx="11"/>
          </p:nvPr>
        </p:nvSpPr>
        <p:spPr/>
        <p:txBody>
          <a:bodyPr/>
          <a:lstStyle/>
          <a:p>
            <a:r>
              <a:rPr lang="en-GB" smtClean="0"/>
              <a:t>Preparedness:  Can we learn from the Nepal earthquake response?</a:t>
            </a:r>
            <a:endParaRPr lang="en-US"/>
          </a:p>
        </p:txBody>
      </p:sp>
      <p:sp>
        <p:nvSpPr>
          <p:cNvPr id="9" name="Slide Number Placeholder 8"/>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70133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AAA15F60-1AAD-47C6-8F57-C4422160814E}" type="slidenum">
              <a:rPr lang="en-GB"/>
              <a:pPr>
                <a:defRPr/>
              </a:pPr>
              <a:t>‹#›</a:t>
            </a:fld>
            <a:endParaRPr lang="en-GB" dirty="0"/>
          </a:p>
        </p:txBody>
      </p:sp>
    </p:spTree>
    <p:extLst>
      <p:ext uri="{BB962C8B-B14F-4D97-AF65-F5344CB8AC3E}">
        <p14:creationId xmlns:p14="http://schemas.microsoft.com/office/powerpoint/2010/main" val="3642000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0D1F05A-0A38-4540-B8AB-3B26FC72FB16}" type="slidenum">
              <a:rPr lang="en-GB"/>
              <a:pPr>
                <a:defRPr/>
              </a:pPr>
              <a:t>‹#›</a:t>
            </a:fld>
            <a:endParaRPr lang="en-GB" dirty="0"/>
          </a:p>
        </p:txBody>
      </p:sp>
    </p:spTree>
    <p:extLst>
      <p:ext uri="{BB962C8B-B14F-4D97-AF65-F5344CB8AC3E}">
        <p14:creationId xmlns:p14="http://schemas.microsoft.com/office/powerpoint/2010/main" val="1697642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1E5AFBB-8DC9-478C-81C9-00B6A129E264}" type="slidenum">
              <a:rPr lang="en-GB"/>
              <a:pPr>
                <a:defRPr/>
              </a:pPr>
              <a:t>‹#›</a:t>
            </a:fld>
            <a:endParaRPr lang="en-GB" dirty="0"/>
          </a:p>
        </p:txBody>
      </p:sp>
    </p:spTree>
    <p:extLst>
      <p:ext uri="{BB962C8B-B14F-4D97-AF65-F5344CB8AC3E}">
        <p14:creationId xmlns:p14="http://schemas.microsoft.com/office/powerpoint/2010/main" val="190814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97267DA-806D-4155-83C1-800FC01A8F98}" type="slidenum">
              <a:rPr lang="en-GB"/>
              <a:pPr>
                <a:defRPr/>
              </a:pPr>
              <a:t>‹#›</a:t>
            </a:fld>
            <a:endParaRPr lang="en-GB" dirty="0"/>
          </a:p>
        </p:txBody>
      </p:sp>
    </p:spTree>
    <p:extLst>
      <p:ext uri="{BB962C8B-B14F-4D97-AF65-F5344CB8AC3E}">
        <p14:creationId xmlns:p14="http://schemas.microsoft.com/office/powerpoint/2010/main" val="3358094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BB9C85AA-CD6E-45B1-BD52-29629F99C0EE}" type="slidenum">
              <a:rPr lang="en-GB"/>
              <a:pPr>
                <a:defRPr/>
              </a:pPr>
              <a:t>‹#›</a:t>
            </a:fld>
            <a:endParaRPr lang="en-GB" dirty="0"/>
          </a:p>
        </p:txBody>
      </p:sp>
    </p:spTree>
    <p:extLst>
      <p:ext uri="{BB962C8B-B14F-4D97-AF65-F5344CB8AC3E}">
        <p14:creationId xmlns:p14="http://schemas.microsoft.com/office/powerpoint/2010/main" val="3974448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2FD8CCD2-2538-432E-BB61-18DC9E4AF760}" type="slidenum">
              <a:rPr lang="en-GB"/>
              <a:pPr>
                <a:defRPr/>
              </a:pPr>
              <a:t>‹#›</a:t>
            </a:fld>
            <a:endParaRPr lang="en-GB" dirty="0"/>
          </a:p>
        </p:txBody>
      </p:sp>
    </p:spTree>
    <p:extLst>
      <p:ext uri="{BB962C8B-B14F-4D97-AF65-F5344CB8AC3E}">
        <p14:creationId xmlns:p14="http://schemas.microsoft.com/office/powerpoint/2010/main" val="122576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BB932-16C4-4025-A7A2-A8D55E7F2F74}" type="datetime1">
              <a:rPr lang="en-US" smtClean="0"/>
              <a:t>9/25/2017</a:t>
            </a:fld>
            <a:endParaRPr lang="en-US"/>
          </a:p>
        </p:txBody>
      </p:sp>
      <p:sp>
        <p:nvSpPr>
          <p:cNvPr id="4" name="Footer Placeholder 3"/>
          <p:cNvSpPr>
            <a:spLocks noGrp="1"/>
          </p:cNvSpPr>
          <p:nvPr>
            <p:ph type="ftr" sz="quarter" idx="11"/>
          </p:nvPr>
        </p:nvSpPr>
        <p:spPr/>
        <p:txBody>
          <a:bodyPr/>
          <a:lstStyle/>
          <a:p>
            <a:r>
              <a:rPr lang="en-GB" smtClean="0"/>
              <a:t>Preparedness:  Can we learn from the Nepal earthquake response?</a:t>
            </a:r>
            <a:endParaRPr lang="en-US"/>
          </a:p>
        </p:txBody>
      </p:sp>
      <p:sp>
        <p:nvSpPr>
          <p:cNvPr id="5" name="Slide Number Placeholder 4"/>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378039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086F5-BCFC-40B6-AB97-9ED991C4FAFA}" type="datetime1">
              <a:rPr lang="en-US" smtClean="0"/>
              <a:t>9/25/2017</a:t>
            </a:fld>
            <a:endParaRPr lang="en-US"/>
          </a:p>
        </p:txBody>
      </p:sp>
      <p:sp>
        <p:nvSpPr>
          <p:cNvPr id="3" name="Footer Placeholder 2"/>
          <p:cNvSpPr>
            <a:spLocks noGrp="1"/>
          </p:cNvSpPr>
          <p:nvPr>
            <p:ph type="ftr" sz="quarter" idx="11"/>
          </p:nvPr>
        </p:nvSpPr>
        <p:spPr/>
        <p:txBody>
          <a:bodyPr/>
          <a:lstStyle/>
          <a:p>
            <a:r>
              <a:rPr lang="en-GB" smtClean="0"/>
              <a:t>Preparedness:  Can we learn from the Nepal earthquake response?</a:t>
            </a:r>
            <a:endParaRPr lang="en-US"/>
          </a:p>
        </p:txBody>
      </p:sp>
      <p:sp>
        <p:nvSpPr>
          <p:cNvPr id="4" name="Slide Number Placeholder 3"/>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268538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AEC86-7BD7-4A8A-92C4-F809F200B092}" type="datetime1">
              <a:rPr lang="en-US" smtClean="0"/>
              <a:t>9/25/2017</a:t>
            </a:fld>
            <a:endParaRPr lang="en-US"/>
          </a:p>
        </p:txBody>
      </p:sp>
      <p:sp>
        <p:nvSpPr>
          <p:cNvPr id="6" name="Footer Placeholder 5"/>
          <p:cNvSpPr>
            <a:spLocks noGrp="1"/>
          </p:cNvSpPr>
          <p:nvPr>
            <p:ph type="ftr" sz="quarter" idx="11"/>
          </p:nvPr>
        </p:nvSpPr>
        <p:spPr/>
        <p:txBody>
          <a:bodyPr/>
          <a:lstStyle/>
          <a:p>
            <a:r>
              <a:rPr lang="en-GB" smtClean="0"/>
              <a:t>Preparedness:  Can we learn from the Nepal earthquake response?</a:t>
            </a:r>
            <a:endParaRPr lang="en-US"/>
          </a:p>
        </p:txBody>
      </p:sp>
      <p:sp>
        <p:nvSpPr>
          <p:cNvPr id="7" name="Slide Number Placeholder 6"/>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166716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F8FEE-DEAB-4FB5-A762-70F443078EF7}" type="datetime1">
              <a:rPr lang="en-US" smtClean="0"/>
              <a:t>9/25/2017</a:t>
            </a:fld>
            <a:endParaRPr lang="en-US"/>
          </a:p>
        </p:txBody>
      </p:sp>
      <p:sp>
        <p:nvSpPr>
          <p:cNvPr id="6" name="Footer Placeholder 5"/>
          <p:cNvSpPr>
            <a:spLocks noGrp="1"/>
          </p:cNvSpPr>
          <p:nvPr>
            <p:ph type="ftr" sz="quarter" idx="11"/>
          </p:nvPr>
        </p:nvSpPr>
        <p:spPr/>
        <p:txBody>
          <a:bodyPr/>
          <a:lstStyle/>
          <a:p>
            <a:r>
              <a:rPr lang="en-GB" smtClean="0"/>
              <a:t>Preparedness:  Can we learn from the Nepal earthquake response?</a:t>
            </a:r>
            <a:endParaRPr lang="en-US"/>
          </a:p>
        </p:txBody>
      </p:sp>
      <p:sp>
        <p:nvSpPr>
          <p:cNvPr id="7" name="Slide Number Placeholder 6"/>
          <p:cNvSpPr>
            <a:spLocks noGrp="1"/>
          </p:cNvSpPr>
          <p:nvPr>
            <p:ph type="sldNum" sz="quarter" idx="12"/>
          </p:nvPr>
        </p:nvSpPr>
        <p:spPr/>
        <p:txBody>
          <a:bodyPr/>
          <a:lstStyle/>
          <a:p>
            <a:fld id="{DAF78BD8-92F9-4ADD-94C3-0783C4E55F4E}" type="slidenum">
              <a:rPr lang="en-US" smtClean="0"/>
              <a:t>‹#›</a:t>
            </a:fld>
            <a:endParaRPr lang="en-US"/>
          </a:p>
        </p:txBody>
      </p:sp>
    </p:spTree>
    <p:extLst>
      <p:ext uri="{BB962C8B-B14F-4D97-AF65-F5344CB8AC3E}">
        <p14:creationId xmlns:p14="http://schemas.microsoft.com/office/powerpoint/2010/main" val="192665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55F65-5CF2-4670-AD4C-FE5D29166821}" type="datetime1">
              <a:rPr lang="en-US" smtClean="0"/>
              <a:t>9/25/2017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Preparedness:  Can we learn from the Nepal earthquake response?</a:t>
            </a:r>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78BD8-92F9-4ADD-94C3-0783C4E55F4E}" type="slidenum">
              <a:rPr lang="en-US" smtClean="0"/>
              <a:t>‹#›</a:t>
            </a:fld>
            <a:endParaRPr lang="en-US"/>
          </a:p>
        </p:txBody>
      </p:sp>
    </p:spTree>
    <p:extLst>
      <p:ext uri="{BB962C8B-B14F-4D97-AF65-F5344CB8AC3E}">
        <p14:creationId xmlns:p14="http://schemas.microsoft.com/office/powerpoint/2010/main" val="384905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8367" y="1438275"/>
            <a:ext cx="11275484"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31803" y="2159000"/>
            <a:ext cx="11275484"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172" name="Rectangle 4"/>
          <p:cNvSpPr>
            <a:spLocks noGrp="1" noChangeArrowheads="1"/>
          </p:cNvSpPr>
          <p:nvPr>
            <p:ph type="sldNum" sz="quarter" idx="4"/>
          </p:nvPr>
        </p:nvSpPr>
        <p:spPr bwMode="auto">
          <a:xfrm>
            <a:off x="406400" y="6477000"/>
            <a:ext cx="2844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100">
                <a:solidFill>
                  <a:schemeClr val="accent1"/>
                </a:solidFill>
                <a:latin typeface="Arial" charset="0"/>
                <a:cs typeface="Arial" charset="0"/>
              </a:defRPr>
            </a:lvl1pPr>
          </a:lstStyle>
          <a:p>
            <a:pPr fontAlgn="base">
              <a:spcBef>
                <a:spcPct val="0"/>
              </a:spcBef>
              <a:spcAft>
                <a:spcPct val="0"/>
              </a:spcAft>
              <a:defRPr/>
            </a:pPr>
            <a:r>
              <a:rPr lang="en-GB">
                <a:solidFill>
                  <a:srgbClr val="003F71"/>
                </a:solidFill>
              </a:rPr>
              <a:t>Slide </a:t>
            </a:r>
            <a:fld id="{3ED1E42E-58F1-4E5F-98BD-EC3C18E03E4B}" type="slidenum">
              <a:rPr lang="en-GB">
                <a:solidFill>
                  <a:srgbClr val="003F71"/>
                </a:solidFill>
              </a:rPr>
              <a:pPr fontAlgn="base">
                <a:spcBef>
                  <a:spcPct val="0"/>
                </a:spcBef>
                <a:spcAft>
                  <a:spcPct val="0"/>
                </a:spcAft>
                <a:defRPr/>
              </a:pPr>
              <a:t>‹#›</a:t>
            </a:fld>
            <a:endParaRPr lang="en-GB">
              <a:solidFill>
                <a:srgbClr val="003F71"/>
              </a:solidFill>
            </a:endParaRPr>
          </a:p>
        </p:txBody>
      </p:sp>
      <p:sp>
        <p:nvSpPr>
          <p:cNvPr id="1029" name="Text Box 5"/>
          <p:cNvSpPr txBox="1">
            <a:spLocks noChangeArrowheads="1"/>
          </p:cNvSpPr>
          <p:nvPr/>
        </p:nvSpPr>
        <p:spPr bwMode="auto">
          <a:xfrm>
            <a:off x="0" y="6323018"/>
            <a:ext cx="12192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endParaRPr lang="en-US" smtClean="0">
              <a:solidFill>
                <a:srgbClr val="000000"/>
              </a:solidFill>
            </a:endParaRPr>
          </a:p>
        </p:txBody>
      </p:sp>
      <p:sp>
        <p:nvSpPr>
          <p:cNvPr id="1030" name="Text Box 6"/>
          <p:cNvSpPr txBox="1">
            <a:spLocks noChangeArrowheads="1"/>
          </p:cNvSpPr>
          <p:nvPr/>
        </p:nvSpPr>
        <p:spPr bwMode="auto">
          <a:xfrm>
            <a:off x="0" y="989016"/>
            <a:ext cx="12192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endParaRPr lang="en-US" smtClean="0">
              <a:solidFill>
                <a:srgbClr val="000000"/>
              </a:solidFill>
            </a:endParaRPr>
          </a:p>
        </p:txBody>
      </p:sp>
      <p:grpSp>
        <p:nvGrpSpPr>
          <p:cNvPr id="1031" name="Group 12"/>
          <p:cNvGrpSpPr>
            <a:grpSpLocks/>
          </p:cNvGrpSpPr>
          <p:nvPr/>
        </p:nvGrpSpPr>
        <p:grpSpPr bwMode="auto">
          <a:xfrm>
            <a:off x="239184" y="58743"/>
            <a:ext cx="11952816" cy="865187"/>
            <a:chOff x="113" y="37"/>
            <a:chExt cx="5647" cy="545"/>
          </a:xfrm>
        </p:grpSpPr>
        <p:sp>
          <p:nvSpPr>
            <p:cNvPr id="1032"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1033"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pic>
          <p:nvPicPr>
            <p:cNvPr id="1034" name="Picture 9" descr="DFID_280_SML_A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UK-AID-Standard-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28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84" charset="0"/>
          <a:cs typeface="Arial" charset="0"/>
        </a:defRPr>
      </a:lvl2pPr>
      <a:lvl3pPr algn="l" rtl="0" eaLnBrk="1" fontAlgn="base" hangingPunct="1">
        <a:spcBef>
          <a:spcPct val="0"/>
        </a:spcBef>
        <a:spcAft>
          <a:spcPct val="0"/>
        </a:spcAft>
        <a:defRPr sz="2400">
          <a:solidFill>
            <a:schemeClr val="tx2"/>
          </a:solidFill>
          <a:latin typeface="Arial Black" pitchFamily="84" charset="0"/>
          <a:cs typeface="Arial" charset="0"/>
        </a:defRPr>
      </a:lvl3pPr>
      <a:lvl4pPr algn="l" rtl="0" eaLnBrk="1" fontAlgn="base" hangingPunct="1">
        <a:spcBef>
          <a:spcPct val="0"/>
        </a:spcBef>
        <a:spcAft>
          <a:spcPct val="0"/>
        </a:spcAft>
        <a:defRPr sz="2400">
          <a:solidFill>
            <a:schemeClr val="tx2"/>
          </a:solidFill>
          <a:latin typeface="Arial Black" pitchFamily="84" charset="0"/>
          <a:cs typeface="Arial" charset="0"/>
        </a:defRPr>
      </a:lvl4pPr>
      <a:lvl5pPr algn="l" rtl="0" eaLnBrk="1" fontAlgn="base" hangingPunct="1">
        <a:spcBef>
          <a:spcPct val="0"/>
        </a:spcBef>
        <a:spcAft>
          <a:spcPct val="0"/>
        </a:spcAft>
        <a:defRPr sz="2400">
          <a:solidFill>
            <a:schemeClr val="tx2"/>
          </a:solidFill>
          <a:latin typeface="Arial Black" pitchFamily="84" charset="0"/>
          <a:cs typeface="Arial" charset="0"/>
        </a:defRPr>
      </a:lvl5pPr>
      <a:lvl6pPr marL="457200" algn="l" rtl="0" eaLnBrk="1" fontAlgn="base" hangingPunct="1">
        <a:spcBef>
          <a:spcPct val="0"/>
        </a:spcBef>
        <a:spcAft>
          <a:spcPct val="0"/>
        </a:spcAft>
        <a:defRPr sz="2400">
          <a:solidFill>
            <a:schemeClr val="tx2"/>
          </a:solidFill>
          <a:latin typeface="Arial Black" pitchFamily="84" charset="0"/>
          <a:cs typeface="Arial" charset="0"/>
        </a:defRPr>
      </a:lvl6pPr>
      <a:lvl7pPr marL="914400" algn="l" rtl="0" eaLnBrk="1" fontAlgn="base" hangingPunct="1">
        <a:spcBef>
          <a:spcPct val="0"/>
        </a:spcBef>
        <a:spcAft>
          <a:spcPct val="0"/>
        </a:spcAft>
        <a:defRPr sz="2400">
          <a:solidFill>
            <a:schemeClr val="tx2"/>
          </a:solidFill>
          <a:latin typeface="Arial Black" pitchFamily="84" charset="0"/>
          <a:cs typeface="Arial" charset="0"/>
        </a:defRPr>
      </a:lvl7pPr>
      <a:lvl8pPr marL="1371600" algn="l" rtl="0" eaLnBrk="1" fontAlgn="base" hangingPunct="1">
        <a:spcBef>
          <a:spcPct val="0"/>
        </a:spcBef>
        <a:spcAft>
          <a:spcPct val="0"/>
        </a:spcAft>
        <a:defRPr sz="2400">
          <a:solidFill>
            <a:schemeClr val="tx2"/>
          </a:solidFill>
          <a:latin typeface="Arial Black" pitchFamily="84" charset="0"/>
          <a:cs typeface="Arial" charset="0"/>
        </a:defRPr>
      </a:lvl8pPr>
      <a:lvl9pPr marL="1828800" algn="l" rtl="0" eaLnBrk="1" fontAlgn="base" hangingPunct="1">
        <a:spcBef>
          <a:spcPct val="0"/>
        </a:spcBef>
        <a:spcAft>
          <a:spcPct val="0"/>
        </a:spcAft>
        <a:defRPr sz="2400">
          <a:solidFill>
            <a:schemeClr val="tx2"/>
          </a:solidFill>
          <a:latin typeface="Arial Black" pitchFamily="84" charset="0"/>
          <a:cs typeface="Arial" charset="0"/>
        </a:defRPr>
      </a:lvl9pPr>
    </p:titleStyle>
    <p:bodyStyle>
      <a:lvl1pPr marL="177800" indent="-177800" algn="l" rtl="0" eaLnBrk="1" fontAlgn="base" hangingPunct="1">
        <a:spcBef>
          <a:spcPct val="20000"/>
        </a:spcBef>
        <a:spcAft>
          <a:spcPct val="0"/>
        </a:spcAft>
        <a:buChar char="•"/>
        <a:defRPr sz="2400">
          <a:solidFill>
            <a:schemeClr val="tx1"/>
          </a:solidFill>
          <a:latin typeface="+mn-lt"/>
          <a:ea typeface="+mn-ea"/>
          <a:cs typeface="+mn-cs"/>
        </a:defRPr>
      </a:lvl1pPr>
      <a:lvl2pPr marL="533400" indent="-176213" algn="l" rtl="0" eaLnBrk="1" fontAlgn="base" hangingPunct="1">
        <a:spcBef>
          <a:spcPct val="20000"/>
        </a:spcBef>
        <a:spcAft>
          <a:spcPct val="0"/>
        </a:spcAft>
        <a:buChar char="–"/>
        <a:defRPr sz="2000">
          <a:solidFill>
            <a:schemeClr val="tx1"/>
          </a:solidFill>
          <a:latin typeface="+mn-lt"/>
          <a:cs typeface="+mn-cs"/>
        </a:defRPr>
      </a:lvl2pPr>
      <a:lvl3pPr marL="987425" indent="-177800" algn="l" rtl="0" eaLnBrk="1" fontAlgn="base" hangingPunct="1">
        <a:spcBef>
          <a:spcPct val="20000"/>
        </a:spcBef>
        <a:spcAft>
          <a:spcPct val="0"/>
        </a:spcAft>
        <a:buFont typeface="Arial" pitchFamily="34" charset="0"/>
        <a:buChar char="–"/>
        <a:defRPr sz="2000">
          <a:solidFill>
            <a:schemeClr val="tx1"/>
          </a:solidFill>
          <a:latin typeface="+mn-lt"/>
          <a:cs typeface="+mn-cs"/>
        </a:defRPr>
      </a:lvl3pPr>
      <a:lvl4pPr marL="1344613" indent="-177800" algn="l" rtl="0" eaLnBrk="1" fontAlgn="base" hangingPunct="1">
        <a:spcBef>
          <a:spcPct val="20000"/>
        </a:spcBef>
        <a:spcAft>
          <a:spcPct val="0"/>
        </a:spcAft>
        <a:buChar char="–"/>
        <a:defRPr sz="2000">
          <a:solidFill>
            <a:schemeClr val="tx1"/>
          </a:solidFill>
          <a:latin typeface="+mn-lt"/>
          <a:cs typeface="+mn-cs"/>
        </a:defRPr>
      </a:lvl4pPr>
      <a:lvl5pPr marL="1701800" indent="-177800" algn="l" rtl="0" eaLnBrk="1" fontAlgn="base" hangingPunct="1">
        <a:spcBef>
          <a:spcPct val="20000"/>
        </a:spcBef>
        <a:spcAft>
          <a:spcPct val="0"/>
        </a:spcAft>
        <a:buFont typeface="Arial" pitchFamily="34" charset="0"/>
        <a:buChar char="–"/>
        <a:defRPr sz="2000">
          <a:solidFill>
            <a:schemeClr val="tx1"/>
          </a:solidFill>
          <a:latin typeface="+mn-lt"/>
          <a:cs typeface="+mn-cs"/>
        </a:defRPr>
      </a:lvl5pPr>
      <a:lvl6pPr marL="2159000" indent="-177800" algn="l" rtl="0" eaLnBrk="1" fontAlgn="base" hangingPunct="1">
        <a:spcBef>
          <a:spcPct val="20000"/>
        </a:spcBef>
        <a:spcAft>
          <a:spcPct val="0"/>
        </a:spcAft>
        <a:buFont typeface="Arial" charset="0"/>
        <a:buChar char="–"/>
        <a:defRPr sz="2000">
          <a:solidFill>
            <a:schemeClr val="tx1"/>
          </a:solidFill>
          <a:latin typeface="+mn-lt"/>
          <a:cs typeface="+mn-cs"/>
        </a:defRPr>
      </a:lvl6pPr>
      <a:lvl7pPr marL="2616200" indent="-177800" algn="l" rtl="0" eaLnBrk="1" fontAlgn="base" hangingPunct="1">
        <a:spcBef>
          <a:spcPct val="20000"/>
        </a:spcBef>
        <a:spcAft>
          <a:spcPct val="0"/>
        </a:spcAft>
        <a:buFont typeface="Arial" charset="0"/>
        <a:buChar char="–"/>
        <a:defRPr sz="2000">
          <a:solidFill>
            <a:schemeClr val="tx1"/>
          </a:solidFill>
          <a:latin typeface="+mn-lt"/>
          <a:cs typeface="+mn-cs"/>
        </a:defRPr>
      </a:lvl7pPr>
      <a:lvl8pPr marL="3073400" indent="-177800" algn="l" rtl="0" eaLnBrk="1" fontAlgn="base" hangingPunct="1">
        <a:spcBef>
          <a:spcPct val="20000"/>
        </a:spcBef>
        <a:spcAft>
          <a:spcPct val="0"/>
        </a:spcAft>
        <a:buFont typeface="Arial" charset="0"/>
        <a:buChar char="–"/>
        <a:defRPr sz="2000">
          <a:solidFill>
            <a:schemeClr val="tx1"/>
          </a:solidFill>
          <a:latin typeface="+mn-lt"/>
          <a:cs typeface="+mn-cs"/>
        </a:defRPr>
      </a:lvl8pPr>
      <a:lvl9pPr marL="3530600" indent="-177800" algn="l" rtl="0" eaLnBrk="1" fontAlgn="base" hangingPunct="1">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F84B7-FD4F-4F6D-92F2-BD6BE4D2770E}" type="datetimeFigureOut">
              <a:rPr lang="fr-FR" smtClean="0">
                <a:solidFill>
                  <a:prstClr val="black">
                    <a:tint val="75000"/>
                  </a:prstClr>
                </a:solidFill>
              </a:rPr>
              <a:pPr/>
              <a:t>25/09/2017</a:t>
            </a:fld>
            <a:endParaRPr lang="fr-FR">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79A3-2637-4373-AC8C-083097F1488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300638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66C505B-BD3D-5649-BB08-97E25C83D40B}" type="datetimeFigureOut">
              <a:rPr lang="en-US" smtClean="0">
                <a:solidFill>
                  <a:prstClr val="black">
                    <a:tint val="75000"/>
                  </a:prstClr>
                </a:solidFill>
              </a:rPr>
              <a:pPr defTabSz="457200"/>
              <a:t>9/25/2017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107AB3E-CD1C-BA49-8B87-D1FF959CBE3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121302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8737600" y="632460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7F1416"/>
                </a:solidFill>
                <a:latin typeface="+mn-lt"/>
                <a:cs typeface="+mn-cs"/>
              </a:defRPr>
            </a:lvl1pPr>
          </a:lstStyle>
          <a:p>
            <a:pPr>
              <a:defRPr/>
            </a:pPr>
            <a:fld id="{F91A2CD5-DD21-4432-9BCA-645F4571BFBA}" type="slidenum">
              <a:rPr lang="en-GB"/>
              <a:pPr>
                <a:defRPr/>
              </a:pPr>
              <a:t>‹#›</a:t>
            </a:fld>
            <a:endParaRPr lang="en-GB" dirty="0"/>
          </a:p>
        </p:txBody>
      </p:sp>
      <p:sp>
        <p:nvSpPr>
          <p:cNvPr id="102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prstClr val="black"/>
              </a:solidFill>
              <a:cs typeface="Arial" charset="0"/>
            </a:endParaRPr>
          </a:p>
        </p:txBody>
      </p:sp>
      <p:grpSp>
        <p:nvGrpSpPr>
          <p:cNvPr id="1030" name="Group 30"/>
          <p:cNvGrpSpPr>
            <a:grpSpLocks/>
          </p:cNvGrpSpPr>
          <p:nvPr/>
        </p:nvGrpSpPr>
        <p:grpSpPr bwMode="auto">
          <a:xfrm>
            <a:off x="624418" y="6308725"/>
            <a:ext cx="2544233" cy="400050"/>
            <a:chOff x="3671392" y="6341258"/>
            <a:chExt cx="1908720" cy="400110"/>
          </a:xfrm>
        </p:grpSpPr>
        <p:pic>
          <p:nvPicPr>
            <p:cNvPr id="103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800" b="1" smtClean="0">
                  <a:solidFill>
                    <a:srgbClr val="7F1416"/>
                  </a:solidFill>
                  <a:latin typeface="Verdana" pitchFamily="34" charset="0"/>
                  <a:cs typeface="Times New Roman" pitchFamily="18" charset="0"/>
                </a:rPr>
                <a:t>Global Shelter Cluster</a:t>
              </a:r>
              <a:endParaRPr lang="en-GB" altLang="en-US" sz="600" smtClean="0">
                <a:solidFill>
                  <a:prstClr val="black"/>
                </a:solidFill>
                <a:latin typeface="Arial" charset="0"/>
                <a:cs typeface="Arial" charset="0"/>
              </a:endParaRPr>
            </a:p>
            <a:p>
              <a:pPr eaLnBrk="0" fontAlgn="base" hangingPunct="0">
                <a:spcBef>
                  <a:spcPct val="0"/>
                </a:spcBef>
                <a:spcAft>
                  <a:spcPct val="0"/>
                </a:spcAft>
              </a:pPr>
              <a:r>
                <a:rPr lang="en-GB" altLang="en-US" sz="600" smtClean="0">
                  <a:solidFill>
                    <a:srgbClr val="7F1416"/>
                  </a:solidFill>
                  <a:latin typeface="Verdana" pitchFamily="34" charset="0"/>
                  <a:cs typeface="Times New Roman" pitchFamily="18" charset="0"/>
                </a:rPr>
                <a:t>ShelterCluster.org</a:t>
              </a:r>
              <a:endParaRPr lang="en-GB" altLang="en-US" sz="600" smtClean="0">
                <a:solidFill>
                  <a:prstClr val="black"/>
                </a:solidFill>
                <a:latin typeface="Arial" charset="0"/>
                <a:cs typeface="Arial" charset="0"/>
              </a:endParaRPr>
            </a:p>
            <a:p>
              <a:pPr eaLnBrk="0" fontAlgn="base" hangingPunct="0">
                <a:spcBef>
                  <a:spcPct val="0"/>
                </a:spcBef>
                <a:spcAft>
                  <a:spcPct val="0"/>
                </a:spcAft>
              </a:pPr>
              <a:r>
                <a:rPr lang="en-GB" altLang="en-US" sz="600" smtClean="0">
                  <a:solidFill>
                    <a:srgbClr val="595959"/>
                  </a:solidFill>
                  <a:latin typeface="Verdana" pitchFamily="34" charset="0"/>
                  <a:cs typeface="Times New Roman" pitchFamily="18" charset="0"/>
                </a:rPr>
                <a:t>Coordinating Humanitarian Shelter</a:t>
              </a:r>
              <a:endParaRPr lang="en-GB" altLang="en-US" smtClean="0">
                <a:solidFill>
                  <a:prstClr val="black"/>
                </a:solidFill>
                <a:latin typeface="Arial" charset="0"/>
                <a:cs typeface="Arial" charset="0"/>
              </a:endParaRPr>
            </a:p>
          </p:txBody>
        </p:sp>
      </p:grpSp>
      <p:sp>
        <p:nvSpPr>
          <p:cNvPr id="11" name="Rectangle 10"/>
          <p:cNvSpPr/>
          <p:nvPr/>
        </p:nvSpPr>
        <p:spPr>
          <a:xfrm>
            <a:off x="0" y="0"/>
            <a:ext cx="12192000" cy="115888"/>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3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prstClr val="black"/>
              </a:solidFill>
              <a:cs typeface="Arial" charset="0"/>
            </a:endParaRPr>
          </a:p>
        </p:txBody>
      </p:sp>
      <p:sp>
        <p:nvSpPr>
          <p:cNvPr id="16" name="Rectangle 15"/>
          <p:cNvSpPr/>
          <p:nvPr/>
        </p:nvSpPr>
        <p:spPr>
          <a:xfrm>
            <a:off x="0" y="0"/>
            <a:ext cx="12192000" cy="115888"/>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0" name="Rectangle 19"/>
          <p:cNvSpPr/>
          <p:nvPr/>
        </p:nvSpPr>
        <p:spPr>
          <a:xfrm>
            <a:off x="0" y="6742114"/>
            <a:ext cx="2448984" cy="115887"/>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27" name="Rectangle 26"/>
          <p:cNvSpPr/>
          <p:nvPr/>
        </p:nvSpPr>
        <p:spPr>
          <a:xfrm>
            <a:off x="2448984" y="6742114"/>
            <a:ext cx="2446867" cy="115887"/>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28" name="Rectangle 27"/>
          <p:cNvSpPr/>
          <p:nvPr/>
        </p:nvSpPr>
        <p:spPr>
          <a:xfrm>
            <a:off x="4895851" y="6742114"/>
            <a:ext cx="2448983" cy="115887"/>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29" name="Rectangle 28"/>
          <p:cNvSpPr/>
          <p:nvPr/>
        </p:nvSpPr>
        <p:spPr>
          <a:xfrm>
            <a:off x="7344833" y="6742114"/>
            <a:ext cx="2446867" cy="115887"/>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30" name="Rectangle 29"/>
          <p:cNvSpPr/>
          <p:nvPr/>
        </p:nvSpPr>
        <p:spPr>
          <a:xfrm>
            <a:off x="9768417" y="6742114"/>
            <a:ext cx="2446867" cy="115887"/>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Tree>
    <p:extLst>
      <p:ext uri="{BB962C8B-B14F-4D97-AF65-F5344CB8AC3E}">
        <p14:creationId xmlns:p14="http://schemas.microsoft.com/office/powerpoint/2010/main" val="19673435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p:txStyles>
    <p:titleStyle>
      <a:lvl1pPr algn="ctr" rtl="0" fontAlgn="base">
        <a:spcBef>
          <a:spcPct val="0"/>
        </a:spcBef>
        <a:spcAft>
          <a:spcPct val="0"/>
        </a:spcAft>
        <a:defRPr sz="3600" b="1" kern="1200">
          <a:solidFill>
            <a:srgbClr val="04314C"/>
          </a:solidFill>
          <a:latin typeface="Verdana" pitchFamily="34" charset="0"/>
          <a:ea typeface="Verdana" pitchFamily="34" charset="0"/>
          <a:cs typeface="Verdana" pitchFamily="34" charset="0"/>
        </a:defRPr>
      </a:lvl1pPr>
      <a:lvl2pPr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2pPr>
      <a:lvl3pPr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3pPr>
      <a:lvl4pPr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4pPr>
      <a:lvl5pPr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5pPr>
      <a:lvl6pPr marL="457200"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6pPr>
      <a:lvl7pPr marL="914400"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7pPr>
      <a:lvl8pPr marL="1371600"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8pPr>
      <a:lvl9pPr marL="1828800" algn="ctr" rtl="0" fontAlgn="base">
        <a:spcBef>
          <a:spcPct val="0"/>
        </a:spcBef>
        <a:spcAft>
          <a:spcPct val="0"/>
        </a:spcAft>
        <a:defRPr sz="3600" b="1">
          <a:solidFill>
            <a:srgbClr val="04314C"/>
          </a:solidFill>
          <a:latin typeface="Verdana" pitchFamily="34" charset="0"/>
          <a:ea typeface="Verdana" pitchFamily="34" charset="0"/>
          <a:cs typeface="Verdana" pitchFamily="34" charset="0"/>
        </a:defRPr>
      </a:lvl9pPr>
    </p:titleStyle>
    <p:bodyStyle>
      <a:lvl1pPr marL="342900" indent="-342900" algn="l" rtl="0" fontAlgn="base">
        <a:spcBef>
          <a:spcPct val="20000"/>
        </a:spcBef>
        <a:spcAft>
          <a:spcPct val="0"/>
        </a:spcAft>
        <a:buClr>
          <a:srgbClr val="7F1416"/>
        </a:buClr>
        <a:buFont typeface="Wingdings"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7F1416"/>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7F1416"/>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7F1416"/>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7F1416"/>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umanitarianresponse.info/system/files/documents/files/Webex%20Global%20call-in%20numbers.pdf"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www.humanitarianresponse.info/topics/transformative-agend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heltercluster.org/" TargetMode="Externa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549" y="779813"/>
            <a:ext cx="10859111" cy="1274948"/>
          </a:xfrm>
        </p:spPr>
        <p:txBody>
          <a:bodyPr>
            <a:noAutofit/>
          </a:bodyPr>
          <a:lstStyle/>
          <a:p>
            <a:pPr>
              <a:lnSpc>
                <a:spcPct val="115000"/>
              </a:lnSpc>
              <a:spcAft>
                <a:spcPts val="1000"/>
              </a:spcAft>
            </a:pPr>
            <a:r>
              <a:rPr lang="en-GB" sz="2800" b="1" kern="1800" spc="-75" dirty="0">
                <a:solidFill>
                  <a:srgbClr val="008080"/>
                </a:solidFill>
                <a:latin typeface="Arial"/>
                <a:ea typeface="Times New Roman"/>
                <a:cs typeface="Times New Roman"/>
              </a:rPr>
              <a:t>Preparedness</a:t>
            </a:r>
            <a:r>
              <a:rPr lang="en-GB" sz="2800" dirty="0">
                <a:ea typeface="Calibri"/>
                <a:cs typeface="Times New Roman"/>
              </a:rPr>
              <a:t/>
            </a:r>
            <a:br>
              <a:rPr lang="en-GB" sz="2800" dirty="0">
                <a:ea typeface="Calibri"/>
                <a:cs typeface="Times New Roman"/>
              </a:rPr>
            </a:br>
            <a:r>
              <a:rPr lang="en-GB" sz="2800" b="1" kern="1800" spc="-75" dirty="0">
                <a:solidFill>
                  <a:srgbClr val="008080"/>
                </a:solidFill>
                <a:latin typeface="Arial"/>
                <a:ea typeface="Times New Roman"/>
                <a:cs typeface="Times New Roman"/>
              </a:rPr>
              <a:t>Can we learn from the Nepal earthquake response?</a:t>
            </a:r>
            <a:r>
              <a:rPr lang="en-GB" sz="2800" b="1" dirty="0">
                <a:solidFill>
                  <a:srgbClr val="000000"/>
                </a:solidFill>
                <a:latin typeface="Helv"/>
                <a:ea typeface="Calibri"/>
                <a:cs typeface="Helv"/>
              </a:rPr>
              <a:t>  </a:t>
            </a:r>
            <a:r>
              <a:rPr lang="en-GB" sz="2800" dirty="0">
                <a:ea typeface="Calibri"/>
                <a:cs typeface="Times New Roman"/>
              </a:rPr>
              <a:t/>
            </a:r>
            <a:br>
              <a:rPr lang="en-GB" sz="2800" dirty="0">
                <a:ea typeface="Calibri"/>
                <a:cs typeface="Times New Roman"/>
              </a:rPr>
            </a:br>
            <a:r>
              <a:rPr lang="en-GB" sz="1600" dirty="0">
                <a:solidFill>
                  <a:srgbClr val="262626"/>
                </a:solidFill>
                <a:latin typeface="Helv"/>
                <a:ea typeface="Calibri"/>
                <a:cs typeface="Helv"/>
              </a:rPr>
              <a:t>Does preparedness work?  How does it work?  Are we doing it right? </a:t>
            </a:r>
            <a:endParaRPr lang="en-GB" sz="1600" b="1" kern="1800" spc="-75" dirty="0">
              <a:solidFill>
                <a:srgbClr val="008080"/>
              </a:solidFill>
              <a:latin typeface="Arial"/>
              <a:ea typeface="Times New Roman"/>
            </a:endParaRPr>
          </a:p>
        </p:txBody>
      </p:sp>
      <p:sp>
        <p:nvSpPr>
          <p:cNvPr id="7" name="TextBox 6"/>
          <p:cNvSpPr txBox="1"/>
          <p:nvPr/>
        </p:nvSpPr>
        <p:spPr>
          <a:xfrm>
            <a:off x="74276" y="5347022"/>
            <a:ext cx="11856640" cy="907941"/>
          </a:xfrm>
          <a:prstGeom prst="rect">
            <a:avLst/>
          </a:prstGeom>
          <a:noFill/>
        </p:spPr>
        <p:txBody>
          <a:bodyPr wrap="square" rtlCol="0">
            <a:spAutoFit/>
          </a:bodyPr>
          <a:lstStyle/>
          <a:p>
            <a:pPr marL="285750" indent="-285750">
              <a:buFont typeface="Wingdings" panose="05000000000000000000" pitchFamily="2" charset="2"/>
              <a:buChar char="Ø"/>
            </a:pPr>
            <a:endParaRPr lang="en-GB" sz="1700" dirty="0" smtClean="0">
              <a:solidFill>
                <a:prstClr val="black"/>
              </a:solidFill>
            </a:endParaRPr>
          </a:p>
          <a:p>
            <a:pPr algn="ctr"/>
            <a:r>
              <a:rPr lang="sv-SE" b="1" dirty="0" smtClean="0">
                <a:solidFill>
                  <a:prstClr val="black"/>
                </a:solidFill>
              </a:rPr>
              <a:t>First webinar </a:t>
            </a:r>
            <a:r>
              <a:rPr lang="sv-SE" b="1" dirty="0">
                <a:solidFill>
                  <a:prstClr val="black"/>
                </a:solidFill>
              </a:rPr>
              <a:t>will start at </a:t>
            </a:r>
            <a:r>
              <a:rPr lang="sv-SE" b="1" dirty="0" smtClean="0">
                <a:solidFill>
                  <a:prstClr val="black"/>
                </a:solidFill>
              </a:rPr>
              <a:t>10:00, Geneva-time </a:t>
            </a:r>
          </a:p>
          <a:p>
            <a:pPr algn="ctr"/>
            <a:r>
              <a:rPr lang="sv-SE" b="1" dirty="0" smtClean="0">
                <a:solidFill>
                  <a:prstClr val="black"/>
                </a:solidFill>
              </a:rPr>
              <a:t>Second webinar </a:t>
            </a:r>
            <a:r>
              <a:rPr lang="sv-SE" b="1" dirty="0">
                <a:solidFill>
                  <a:prstClr val="black"/>
                </a:solidFill>
              </a:rPr>
              <a:t>will start at </a:t>
            </a:r>
            <a:r>
              <a:rPr lang="sv-SE" b="1" dirty="0" smtClean="0">
                <a:solidFill>
                  <a:prstClr val="black"/>
                </a:solidFill>
              </a:rPr>
              <a:t>15:00, Geneva-time</a:t>
            </a:r>
            <a:endParaRPr lang="sv-SE" b="1" dirty="0">
              <a:solidFill>
                <a:prstClr val="black"/>
              </a:solidFill>
            </a:endParaRPr>
          </a:p>
        </p:txBody>
      </p:sp>
      <p:sp>
        <p:nvSpPr>
          <p:cNvPr id="8" name="TextBox 7"/>
          <p:cNvSpPr txBox="1"/>
          <p:nvPr/>
        </p:nvSpPr>
        <p:spPr>
          <a:xfrm>
            <a:off x="661490" y="2348170"/>
            <a:ext cx="11041227" cy="923330"/>
          </a:xfrm>
          <a:prstGeom prst="rect">
            <a:avLst/>
          </a:prstGeom>
          <a:gradFill flip="none" rotWithShape="1">
            <a:gsLst>
              <a:gs pos="0">
                <a:schemeClr val="bg1">
                  <a:lumMod val="95000"/>
                </a:schemeClr>
              </a:gs>
              <a:gs pos="50000">
                <a:schemeClr val="bg1">
                  <a:lumMod val="95000"/>
                  <a:shade val="67500"/>
                  <a:satMod val="115000"/>
                </a:schemeClr>
              </a:gs>
              <a:gs pos="100000">
                <a:schemeClr val="bg1">
                  <a:lumMod val="95000"/>
                  <a:shade val="100000"/>
                  <a:satMod val="115000"/>
                </a:schemeClr>
              </a:gs>
            </a:gsLst>
            <a:lin ang="2700000" scaled="1"/>
            <a:tileRect/>
          </a:gradFill>
          <a:ln w="28575">
            <a:solidFill>
              <a:srgbClr val="C00000"/>
            </a:solidFill>
          </a:ln>
        </p:spPr>
        <p:txBody>
          <a:bodyPr wrap="square" rtlCol="0">
            <a:spAutoFit/>
          </a:bodyPr>
          <a:lstStyle/>
          <a:p>
            <a:r>
              <a:rPr lang="en-GB" sz="1600" dirty="0" smtClean="0">
                <a:solidFill>
                  <a:prstClr val="black"/>
                </a:solidFill>
              </a:rPr>
              <a:t>Make sure you are </a:t>
            </a:r>
            <a:r>
              <a:rPr lang="en-GB" sz="1600" b="1" dirty="0" smtClean="0">
                <a:solidFill>
                  <a:prstClr val="black"/>
                </a:solidFill>
              </a:rPr>
              <a:t>connected to the audio:</a:t>
            </a:r>
            <a:r>
              <a:rPr lang="en-GB" sz="1600" dirty="0" smtClean="0">
                <a:solidFill>
                  <a:prstClr val="black"/>
                </a:solidFill>
              </a:rPr>
              <a:t> </a:t>
            </a:r>
          </a:p>
          <a:p>
            <a:pPr lvl="1"/>
            <a:endParaRPr lang="en-GB" sz="600" dirty="0" smtClean="0">
              <a:solidFill>
                <a:prstClr val="black"/>
              </a:solidFill>
            </a:endParaRPr>
          </a:p>
          <a:p>
            <a:pPr lvl="1"/>
            <a:r>
              <a:rPr lang="en-GB" sz="1600" dirty="0" smtClean="0">
                <a:solidFill>
                  <a:prstClr val="black"/>
                </a:solidFill>
              </a:rPr>
              <a:t>Click on the box with the headphones icon for “</a:t>
            </a:r>
            <a:r>
              <a:rPr lang="en-GB" sz="1600" b="1" dirty="0" smtClean="0">
                <a:solidFill>
                  <a:prstClr val="black"/>
                </a:solidFill>
              </a:rPr>
              <a:t>Call Using Computer</a:t>
            </a:r>
            <a:r>
              <a:rPr lang="en-GB" sz="1600" dirty="0" smtClean="0">
                <a:solidFill>
                  <a:prstClr val="black"/>
                </a:solidFill>
              </a:rPr>
              <a:t>”. </a:t>
            </a:r>
          </a:p>
          <a:p>
            <a:pPr lvl="1"/>
            <a:r>
              <a:rPr lang="en-GB" sz="1600" dirty="0" smtClean="0">
                <a:solidFill>
                  <a:prstClr val="black"/>
                </a:solidFill>
              </a:rPr>
              <a:t>If you don’t immediately see  the Audio Connection box in front of you, go to the </a:t>
            </a:r>
            <a:r>
              <a:rPr lang="en-GB" sz="1600" b="1" dirty="0" smtClean="0">
                <a:solidFill>
                  <a:prstClr val="black"/>
                </a:solidFill>
              </a:rPr>
              <a:t>Quick Start </a:t>
            </a:r>
            <a:r>
              <a:rPr lang="en-GB" sz="1600" dirty="0" smtClean="0">
                <a:solidFill>
                  <a:prstClr val="black"/>
                </a:solidFill>
              </a:rPr>
              <a:t>tab and find it there. </a:t>
            </a:r>
          </a:p>
        </p:txBody>
      </p:sp>
      <p:sp>
        <p:nvSpPr>
          <p:cNvPr id="9" name="TextBox 8"/>
          <p:cNvSpPr txBox="1"/>
          <p:nvPr/>
        </p:nvSpPr>
        <p:spPr>
          <a:xfrm>
            <a:off x="661490" y="3564909"/>
            <a:ext cx="5220167" cy="1815882"/>
          </a:xfrm>
          <a:prstGeom prst="rect">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2700000" scaled="1"/>
            <a:tileRect/>
          </a:gradFill>
        </p:spPr>
        <p:txBody>
          <a:bodyPr wrap="square" rtlCol="0">
            <a:spAutoFit/>
          </a:bodyPr>
          <a:lstStyle/>
          <a:p>
            <a:r>
              <a:rPr lang="en-GB" sz="1600" dirty="0" smtClean="0">
                <a:solidFill>
                  <a:prstClr val="black"/>
                </a:solidFill>
              </a:rPr>
              <a:t>If your computer audio is not working during the event, you can also listen by phone instead. </a:t>
            </a:r>
          </a:p>
          <a:p>
            <a:r>
              <a:rPr lang="en-GB" sz="1600" dirty="0" smtClean="0">
                <a:solidFill>
                  <a:prstClr val="black"/>
                </a:solidFill>
              </a:rPr>
              <a:t>Dial +1-650-429-3300 or find the global call-in number for your </a:t>
            </a:r>
            <a:r>
              <a:rPr lang="en-GB" sz="1600" dirty="0">
                <a:solidFill>
                  <a:prstClr val="black"/>
                </a:solidFill>
              </a:rPr>
              <a:t>location at: </a:t>
            </a:r>
            <a:r>
              <a:rPr lang="en-GB" sz="1600" dirty="0" smtClean="0">
                <a:solidFill>
                  <a:prstClr val="black"/>
                </a:solidFill>
                <a:hlinkClick r:id="rId3"/>
              </a:rPr>
              <a:t>www.humanitarianresponse.info/system/files/documents/files/Webex%20Global%20call-in%20numbers.pdf</a:t>
            </a:r>
            <a:r>
              <a:rPr lang="en-GB" sz="1600" dirty="0" smtClean="0">
                <a:solidFill>
                  <a:prstClr val="black"/>
                </a:solidFill>
              </a:rPr>
              <a:t> </a:t>
            </a:r>
          </a:p>
          <a:p>
            <a:r>
              <a:rPr lang="en-GB" sz="1600" b="1" dirty="0" smtClean="0">
                <a:solidFill>
                  <a:prstClr val="black"/>
                </a:solidFill>
              </a:rPr>
              <a:t>Access code</a:t>
            </a:r>
            <a:r>
              <a:rPr lang="en-GB" sz="1600" b="1" dirty="0">
                <a:solidFill>
                  <a:prstClr val="black"/>
                </a:solidFill>
              </a:rPr>
              <a:t>: 649 421 288</a:t>
            </a:r>
          </a:p>
        </p:txBody>
      </p:sp>
      <p:sp>
        <p:nvSpPr>
          <p:cNvPr id="11" name="TextBox 10"/>
          <p:cNvSpPr txBox="1"/>
          <p:nvPr/>
        </p:nvSpPr>
        <p:spPr>
          <a:xfrm>
            <a:off x="9260570" y="272534"/>
            <a:ext cx="2670346" cy="369332"/>
          </a:xfrm>
          <a:prstGeom prst="rect">
            <a:avLst/>
          </a:prstGeom>
          <a:noFill/>
        </p:spPr>
        <p:txBody>
          <a:bodyPr wrap="none" rtlCol="0">
            <a:spAutoFit/>
          </a:bodyPr>
          <a:lstStyle/>
          <a:p>
            <a:r>
              <a:rPr lang="en-GB" b="1" dirty="0" smtClean="0">
                <a:solidFill>
                  <a:prstClr val="black"/>
                </a:solidFill>
              </a:rPr>
              <a:t>Welcome to the webinar! </a:t>
            </a:r>
          </a:p>
        </p:txBody>
      </p:sp>
      <p:sp>
        <p:nvSpPr>
          <p:cNvPr id="12" name="TextBox 11"/>
          <p:cNvSpPr txBox="1"/>
          <p:nvPr/>
        </p:nvSpPr>
        <p:spPr>
          <a:xfrm>
            <a:off x="6257643" y="3564909"/>
            <a:ext cx="5414697" cy="830997"/>
          </a:xfrm>
          <a:prstGeom prst="rect">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5400000" scaled="1"/>
            <a:tileRect/>
          </a:gradFill>
        </p:spPr>
        <p:txBody>
          <a:bodyPr wrap="square" rtlCol="0">
            <a:spAutoFit/>
          </a:bodyPr>
          <a:lstStyle/>
          <a:p>
            <a:r>
              <a:rPr lang="en-GB" sz="1600" dirty="0" smtClean="0">
                <a:solidFill>
                  <a:prstClr val="black"/>
                </a:solidFill>
              </a:rPr>
              <a:t>In case you are unable to  connect to the event, a non-interactive live stream is available as a back-up at www.youtube.com/watch?v=BRBHrZ_5z5k</a:t>
            </a:r>
            <a:endParaRPr lang="en-GB" sz="1600" b="1" dirty="0">
              <a:solidFill>
                <a:prstClr val="black"/>
              </a:solidFill>
            </a:endParaRPr>
          </a:p>
        </p:txBody>
      </p:sp>
      <p:sp>
        <p:nvSpPr>
          <p:cNvPr id="3" name="TextBox 2"/>
          <p:cNvSpPr txBox="1"/>
          <p:nvPr/>
        </p:nvSpPr>
        <p:spPr>
          <a:xfrm>
            <a:off x="6288020" y="4454470"/>
            <a:ext cx="5414697" cy="8925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dirty="0" smtClean="0">
                <a:solidFill>
                  <a:prstClr val="black"/>
                </a:solidFill>
              </a:rPr>
              <a:t>All webinar recordings are available on the </a:t>
            </a:r>
            <a:r>
              <a:rPr lang="en-GB" sz="1600" dirty="0">
                <a:solidFill>
                  <a:prstClr val="black"/>
                </a:solidFill>
              </a:rPr>
              <a:t>website: </a:t>
            </a:r>
            <a:r>
              <a:rPr lang="en-GB" dirty="0" smtClean="0">
                <a:solidFill>
                  <a:prstClr val="black"/>
                </a:solidFill>
                <a:hlinkClick r:id="rId4"/>
              </a:rPr>
              <a:t>www.humanitarianresponse.info/topics/transformative-agenda</a:t>
            </a:r>
            <a:endParaRPr lang="en-GB" dirty="0">
              <a:solidFill>
                <a:prstClr val="black"/>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038" y="272534"/>
            <a:ext cx="1638756" cy="711220"/>
          </a:xfrm>
          <a:prstGeom prst="rect">
            <a:avLst/>
          </a:prstGeom>
        </p:spPr>
      </p:pic>
      <p:pic>
        <p:nvPicPr>
          <p:cNvPr id="6" name="Picture 5"/>
          <p:cNvPicPr>
            <a:picLocks noChangeAspect="1"/>
          </p:cNvPicPr>
          <p:nvPr/>
        </p:nvPicPr>
        <p:blipFill>
          <a:blip r:embed="rId6"/>
          <a:stretch>
            <a:fillRect/>
          </a:stretch>
        </p:blipFill>
        <p:spPr>
          <a:xfrm>
            <a:off x="3362813" y="6201861"/>
            <a:ext cx="5632555" cy="656262"/>
          </a:xfrm>
          <a:prstGeom prst="rect">
            <a:avLst/>
          </a:prstGeom>
        </p:spPr>
      </p:pic>
    </p:spTree>
    <p:extLst>
      <p:ext uri="{BB962C8B-B14F-4D97-AF65-F5344CB8AC3E}">
        <p14:creationId xmlns:p14="http://schemas.microsoft.com/office/powerpoint/2010/main" val="41811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27053" y="476250"/>
            <a:ext cx="8909049" cy="1143000"/>
          </a:xfrm>
        </p:spPr>
        <p:txBody>
          <a:bodyPr/>
          <a:lstStyle/>
          <a:p>
            <a:r>
              <a:rPr lang="en-GB" altLang="en-US" sz="2800" smtClean="0"/>
              <a:t>Preparedness plans</a:t>
            </a:r>
          </a:p>
        </p:txBody>
      </p:sp>
      <p:sp>
        <p:nvSpPr>
          <p:cNvPr id="4099" name="Content Placeholder 4"/>
          <p:cNvSpPr>
            <a:spLocks noGrp="1"/>
          </p:cNvSpPr>
          <p:nvPr>
            <p:ph sz="half" idx="1"/>
          </p:nvPr>
        </p:nvSpPr>
        <p:spPr>
          <a:xfrm>
            <a:off x="6096000" y="2565403"/>
            <a:ext cx="5384800" cy="2836863"/>
          </a:xfrm>
        </p:spPr>
        <p:txBody>
          <a:bodyPr/>
          <a:lstStyle/>
          <a:p>
            <a:r>
              <a:rPr lang="en-GB" altLang="en-US" sz="2200" smtClean="0"/>
              <a:t>Active cluster since 2008</a:t>
            </a:r>
          </a:p>
          <a:p>
            <a:r>
              <a:rPr lang="en-GB" altLang="en-US" sz="2200" smtClean="0"/>
              <a:t>Responded to small and medium scale disasters</a:t>
            </a:r>
          </a:p>
          <a:p>
            <a:r>
              <a:rPr lang="en-GB" altLang="en-US" sz="2200" smtClean="0"/>
              <a:t>Regular shelter cluster meetings </a:t>
            </a:r>
          </a:p>
          <a:p>
            <a:r>
              <a:rPr lang="en-GB" altLang="en-US" sz="2200" smtClean="0"/>
              <a:t>Contingency plan</a:t>
            </a:r>
          </a:p>
          <a:p>
            <a:r>
              <a:rPr lang="en-GB" altLang="en-US" sz="2200" smtClean="0"/>
              <a:t>Scenario planning</a:t>
            </a:r>
          </a:p>
        </p:txBody>
      </p:sp>
      <p:sp>
        <p:nvSpPr>
          <p:cNvPr id="410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8BBCA1-2F05-417E-9CB9-9F85983B8B06}" type="slidenum">
              <a:rPr lang="en-GB" altLang="en-US">
                <a:solidFill>
                  <a:srgbClr val="7F1416"/>
                </a:solidFill>
              </a:rPr>
              <a:pPr fontAlgn="base">
                <a:spcBef>
                  <a:spcPct val="0"/>
                </a:spcBef>
                <a:spcAft>
                  <a:spcPct val="0"/>
                </a:spcAft>
              </a:pPr>
              <a:t>10</a:t>
            </a:fld>
            <a:endParaRPr lang="en-GB" altLang="en-US">
              <a:solidFill>
                <a:srgbClr val="7F1416"/>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39" y="743697"/>
            <a:ext cx="1638756" cy="711220"/>
          </a:xfrm>
          <a:prstGeom prst="rect">
            <a:avLst/>
          </a:prstGeom>
        </p:spPr>
      </p:pic>
      <p:sp>
        <p:nvSpPr>
          <p:cNvPr id="2" name="Content Placeholder 1"/>
          <p:cNvSpPr>
            <a:spLocks noGrp="1"/>
          </p:cNvSpPr>
          <p:nvPr>
            <p:ph sz="half" idx="2"/>
          </p:nvPr>
        </p:nvSpPr>
        <p:spPr/>
        <p:txBody>
          <a:bodyPr/>
          <a:lstStyle/>
          <a:p>
            <a:endParaRPr lang="en-GB"/>
          </a:p>
        </p:txBody>
      </p:sp>
    </p:spTree>
    <p:extLst>
      <p:ext uri="{BB962C8B-B14F-4D97-AF65-F5344CB8AC3E}">
        <p14:creationId xmlns:p14="http://schemas.microsoft.com/office/powerpoint/2010/main" val="170661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4417" y="404813"/>
            <a:ext cx="8379883" cy="1143000"/>
          </a:xfrm>
        </p:spPr>
        <p:txBody>
          <a:bodyPr/>
          <a:lstStyle/>
          <a:p>
            <a:r>
              <a:rPr lang="en-GB" altLang="en-US" sz="2800" smtClean="0"/>
              <a:t>What worked?</a:t>
            </a:r>
          </a:p>
        </p:txBody>
      </p:sp>
      <p:sp>
        <p:nvSpPr>
          <p:cNvPr id="5123" name="Content Placeholder 2"/>
          <p:cNvSpPr>
            <a:spLocks noGrp="1"/>
          </p:cNvSpPr>
          <p:nvPr>
            <p:ph sz="half" idx="1"/>
          </p:nvPr>
        </p:nvSpPr>
        <p:spPr/>
        <p:txBody>
          <a:bodyPr/>
          <a:lstStyle/>
          <a:p>
            <a:pPr marL="0" indent="0">
              <a:buFont typeface="Wingdings" pitchFamily="2" charset="2"/>
              <a:buNone/>
            </a:pPr>
            <a:endParaRPr lang="en-GB" altLang="en-US" smtClean="0"/>
          </a:p>
          <a:p>
            <a:pPr marL="0" indent="0">
              <a:buFont typeface="Wingdings" pitchFamily="2" charset="2"/>
              <a:buNone/>
            </a:pPr>
            <a:endParaRPr lang="en-GB" altLang="en-US" smtClean="0"/>
          </a:p>
        </p:txBody>
      </p:sp>
      <p:sp>
        <p:nvSpPr>
          <p:cNvPr id="5124" name="Content Placeholder 4"/>
          <p:cNvSpPr>
            <a:spLocks noGrp="1"/>
          </p:cNvSpPr>
          <p:nvPr>
            <p:ph sz="half" idx="2"/>
          </p:nvPr>
        </p:nvSpPr>
        <p:spPr>
          <a:xfrm>
            <a:off x="6472768" y="2974289"/>
            <a:ext cx="5384800" cy="2376187"/>
          </a:xfrm>
        </p:spPr>
        <p:txBody>
          <a:bodyPr/>
          <a:lstStyle/>
          <a:p>
            <a:pPr>
              <a:spcBef>
                <a:spcPts val="600"/>
              </a:spcBef>
            </a:pPr>
            <a:r>
              <a:rPr lang="en-GB" altLang="en-US" sz="2200" dirty="0" smtClean="0"/>
              <a:t>Awareness of the cluster approach and our ‘business’</a:t>
            </a:r>
          </a:p>
          <a:p>
            <a:pPr>
              <a:spcBef>
                <a:spcPts val="600"/>
              </a:spcBef>
            </a:pPr>
            <a:r>
              <a:rPr lang="en-GB" altLang="en-US" sz="2200" dirty="0" smtClean="0"/>
              <a:t>Pre existing knowledge and relationships</a:t>
            </a:r>
          </a:p>
          <a:p>
            <a:pPr>
              <a:spcBef>
                <a:spcPts val="600"/>
              </a:spcBef>
            </a:pPr>
            <a:r>
              <a:rPr lang="en-GB" altLang="en-US" sz="2200" dirty="0" smtClean="0"/>
              <a:t>An agreed approach - contingency plan which included contacts, agreed specs, kits and assessment questions</a:t>
            </a:r>
          </a:p>
          <a:p>
            <a:endParaRPr lang="en-GB" altLang="en-US" dirty="0" smtClean="0"/>
          </a:p>
        </p:txBody>
      </p:sp>
      <p:sp>
        <p:nvSpPr>
          <p:cNvPr id="51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FC18274-A258-4DA4-A483-DED99FAE9407}" type="slidenum">
              <a:rPr lang="en-GB" altLang="en-US">
                <a:solidFill>
                  <a:srgbClr val="7F1416"/>
                </a:solidFill>
              </a:rPr>
              <a:pPr fontAlgn="base">
                <a:spcBef>
                  <a:spcPct val="0"/>
                </a:spcBef>
                <a:spcAft>
                  <a:spcPct val="0"/>
                </a:spcAft>
              </a:pPr>
              <a:t>11</a:t>
            </a:fld>
            <a:endParaRPr lang="en-GB" altLang="en-US">
              <a:solidFill>
                <a:srgbClr val="7F1416"/>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39" y="684649"/>
            <a:ext cx="1638756" cy="711220"/>
          </a:xfrm>
          <a:prstGeom prst="rect">
            <a:avLst/>
          </a:prstGeom>
        </p:spPr>
      </p:pic>
    </p:spTree>
    <p:extLst>
      <p:ext uri="{BB962C8B-B14F-4D97-AF65-F5344CB8AC3E}">
        <p14:creationId xmlns:p14="http://schemas.microsoft.com/office/powerpoint/2010/main" val="234893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87146" y="549275"/>
            <a:ext cx="6033989" cy="1143000"/>
          </a:xfrm>
        </p:spPr>
        <p:txBody>
          <a:bodyPr/>
          <a:lstStyle/>
          <a:p>
            <a:r>
              <a:rPr lang="en-GB" altLang="en-US" sz="2800" dirty="0" smtClean="0"/>
              <a:t>What tested us?</a:t>
            </a:r>
          </a:p>
        </p:txBody>
      </p:sp>
      <p:sp>
        <p:nvSpPr>
          <p:cNvPr id="3" name="Content Placeholder 2"/>
          <p:cNvSpPr>
            <a:spLocks noGrp="1"/>
          </p:cNvSpPr>
          <p:nvPr>
            <p:ph sz="half" idx="1"/>
          </p:nvPr>
        </p:nvSpPr>
        <p:spPr/>
        <p:txBody>
          <a:bodyPr rtlCol="0">
            <a:normAutofit/>
          </a:bodyPr>
          <a:lstStyle/>
          <a:p>
            <a:pPr fontAlgn="auto">
              <a:spcAft>
                <a:spcPts val="0"/>
              </a:spcAft>
              <a:defRPr/>
            </a:pPr>
            <a:endParaRPr lang="en-GB" dirty="0" smtClean="0"/>
          </a:p>
          <a:p>
            <a:pPr marL="0" indent="0" fontAlgn="auto">
              <a:spcAft>
                <a:spcPts val="0"/>
              </a:spcAft>
              <a:buFont typeface="Wingdings" pitchFamily="2" charset="2"/>
              <a:buNone/>
              <a:defRPr/>
            </a:pPr>
            <a:endParaRPr lang="en-GB" dirty="0" smtClean="0"/>
          </a:p>
          <a:p>
            <a:pPr marL="0" indent="0" fontAlgn="auto">
              <a:spcAft>
                <a:spcPts val="0"/>
              </a:spcAft>
              <a:buFont typeface="Wingdings" pitchFamily="2" charset="2"/>
              <a:buNone/>
              <a:defRPr/>
            </a:pPr>
            <a:endParaRPr lang="en-GB" dirty="0" smtClean="0"/>
          </a:p>
          <a:p>
            <a:pPr marL="0" indent="0" fontAlgn="auto">
              <a:spcAft>
                <a:spcPts val="0"/>
              </a:spcAft>
              <a:buFont typeface="Wingdings" pitchFamily="2" charset="2"/>
              <a:buNone/>
              <a:defRPr/>
            </a:pPr>
            <a:endParaRPr lang="en-GB" dirty="0"/>
          </a:p>
        </p:txBody>
      </p:sp>
      <p:sp>
        <p:nvSpPr>
          <p:cNvPr id="6148" name="Content Placeholder 5"/>
          <p:cNvSpPr>
            <a:spLocks noGrp="1"/>
          </p:cNvSpPr>
          <p:nvPr>
            <p:ph sz="half" idx="2"/>
          </p:nvPr>
        </p:nvSpPr>
        <p:spPr>
          <a:xfrm>
            <a:off x="6276260" y="3025733"/>
            <a:ext cx="5384800" cy="2448311"/>
          </a:xfrm>
        </p:spPr>
        <p:txBody>
          <a:bodyPr/>
          <a:lstStyle/>
          <a:p>
            <a:r>
              <a:rPr lang="en-GB" altLang="en-US" sz="2200" dirty="0" smtClean="0"/>
              <a:t>Private sector: both from a market perspective and from capacity to deliver</a:t>
            </a:r>
          </a:p>
          <a:p>
            <a:r>
              <a:rPr lang="en-GB" altLang="en-US" sz="2200" dirty="0" smtClean="0"/>
              <a:t>Cash: inclusion of shelter in the discussion, reporting and build back safer?</a:t>
            </a:r>
          </a:p>
          <a:p>
            <a:r>
              <a:rPr lang="en-GB" altLang="en-US" sz="2200" dirty="0" smtClean="0"/>
              <a:t>Local level coordination and linking to development</a:t>
            </a:r>
          </a:p>
        </p:txBody>
      </p:sp>
      <p:sp>
        <p:nvSpPr>
          <p:cNvPr id="61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E28B69-496E-455A-B24C-01AAD35D4479}" type="slidenum">
              <a:rPr lang="en-GB" altLang="en-US">
                <a:solidFill>
                  <a:srgbClr val="7F1416"/>
                </a:solidFill>
              </a:rPr>
              <a:pPr fontAlgn="base">
                <a:spcBef>
                  <a:spcPct val="0"/>
                </a:spcBef>
                <a:spcAft>
                  <a:spcPct val="0"/>
                </a:spcAft>
              </a:pPr>
              <a:t>12</a:t>
            </a:fld>
            <a:endParaRPr lang="en-GB" altLang="en-US">
              <a:solidFill>
                <a:srgbClr val="7F1416"/>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639" y="771146"/>
            <a:ext cx="1638756" cy="711220"/>
          </a:xfrm>
          <a:prstGeom prst="rect">
            <a:avLst/>
          </a:prstGeom>
        </p:spPr>
      </p:pic>
    </p:spTree>
    <p:extLst>
      <p:ext uri="{BB962C8B-B14F-4D97-AF65-F5344CB8AC3E}">
        <p14:creationId xmlns:p14="http://schemas.microsoft.com/office/powerpoint/2010/main" val="193935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421923" y="593067"/>
            <a:ext cx="6694789" cy="1143000"/>
          </a:xfrm>
        </p:spPr>
        <p:txBody>
          <a:bodyPr/>
          <a:lstStyle/>
          <a:p>
            <a:r>
              <a:rPr lang="en-GB" altLang="en-US" sz="2800" dirty="0" smtClean="0"/>
              <a:t>Ongoing challenges?</a:t>
            </a:r>
          </a:p>
        </p:txBody>
      </p:sp>
      <p:sp>
        <p:nvSpPr>
          <p:cNvPr id="7171" name="Content Placeholder 2"/>
          <p:cNvSpPr>
            <a:spLocks noGrp="1"/>
          </p:cNvSpPr>
          <p:nvPr>
            <p:ph idx="1"/>
          </p:nvPr>
        </p:nvSpPr>
        <p:spPr>
          <a:xfrm>
            <a:off x="624417" y="2276478"/>
            <a:ext cx="10972800" cy="3744913"/>
          </a:xfrm>
        </p:spPr>
        <p:txBody>
          <a:bodyPr/>
          <a:lstStyle/>
          <a:p>
            <a:r>
              <a:rPr lang="en-GB" altLang="en-US" sz="2200" dirty="0" smtClean="0"/>
              <a:t>People and money: </a:t>
            </a:r>
          </a:p>
          <a:p>
            <a:pPr lvl="1"/>
            <a:r>
              <a:rPr lang="en-GB" altLang="en-US" sz="2200" dirty="0" smtClean="0"/>
              <a:t>Funding in country for preparedness and investing appropriately in personnel to ensure they remain</a:t>
            </a:r>
          </a:p>
          <a:p>
            <a:pPr lvl="1"/>
            <a:r>
              <a:rPr lang="en-GB" altLang="en-US" sz="2200" dirty="0" smtClean="0"/>
              <a:t>Lack of predictable funding to the global clusters to enable roving capacity to support cluster preparedness and capacity build</a:t>
            </a:r>
          </a:p>
          <a:p>
            <a:r>
              <a:rPr lang="en-GB" altLang="en-US" sz="2200" dirty="0" smtClean="0"/>
              <a:t>Urban…are we really ready? Especially when considering private sector/civil society/municipal coordination as well</a:t>
            </a:r>
          </a:p>
          <a:p>
            <a:pPr lvl="1"/>
            <a:r>
              <a:rPr lang="en-GB" altLang="en-US" sz="1800" dirty="0" smtClean="0"/>
              <a:t>Nepal Shelter Cluster: Private Sector Coordination Pilot Study (</a:t>
            </a:r>
            <a:r>
              <a:rPr lang="en-GB" altLang="en-US" sz="1800" dirty="0" smtClean="0">
                <a:hlinkClick r:id="rId2"/>
              </a:rPr>
              <a:t>www.sheltercluster.org</a:t>
            </a:r>
            <a:r>
              <a:rPr lang="en-GB" altLang="en-US" sz="1800" dirty="0" smtClean="0"/>
              <a:t> )</a:t>
            </a:r>
          </a:p>
          <a:p>
            <a:endParaRPr lang="en-GB" altLang="en-US" sz="2200" dirty="0" smtClean="0"/>
          </a:p>
          <a:p>
            <a:endParaRPr lang="en-GB" altLang="en-US" sz="2200" dirty="0" smtClean="0"/>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78A47C-E120-43AD-A3E5-B0BD1A92FD64}" type="slidenum">
              <a:rPr lang="en-GB" altLang="en-US">
                <a:solidFill>
                  <a:srgbClr val="7F1416"/>
                </a:solidFill>
              </a:rPr>
              <a:pPr fontAlgn="base">
                <a:spcBef>
                  <a:spcPct val="0"/>
                </a:spcBef>
                <a:spcAft>
                  <a:spcPct val="0"/>
                </a:spcAft>
              </a:pPr>
              <a:t>13</a:t>
            </a:fld>
            <a:endParaRPr lang="en-GB" altLang="en-US">
              <a:solidFill>
                <a:srgbClr val="7F1416"/>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639" y="808957"/>
            <a:ext cx="1638756" cy="711220"/>
          </a:xfrm>
          <a:prstGeom prst="rect">
            <a:avLst/>
          </a:prstGeom>
        </p:spPr>
      </p:pic>
    </p:spTree>
    <p:extLst>
      <p:ext uri="{BB962C8B-B14F-4D97-AF65-F5344CB8AC3E}">
        <p14:creationId xmlns:p14="http://schemas.microsoft.com/office/powerpoint/2010/main" val="197971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
        <p:nvSpPr>
          <p:cNvPr id="12" name="Footer Placeholder 11"/>
          <p:cNvSpPr>
            <a:spLocks noGrp="1"/>
          </p:cNvSpPr>
          <p:nvPr>
            <p:ph type="ftr" sz="quarter" idx="11"/>
          </p:nvPr>
        </p:nvSpPr>
        <p:spPr/>
        <p:txBody>
          <a:bodyPr/>
          <a:lstStyle/>
          <a:p>
            <a:r>
              <a:rPr lang="en-GB" dirty="0" smtClean="0"/>
              <a:t>Preparedness:  Can we learn from the Nepal earthquake response?</a:t>
            </a:r>
            <a:endParaRPr lang="en-US" dirty="0"/>
          </a:p>
        </p:txBody>
      </p:sp>
      <p:sp>
        <p:nvSpPr>
          <p:cNvPr id="13" name="Slide Number Placeholder 12"/>
          <p:cNvSpPr>
            <a:spLocks noGrp="1"/>
          </p:cNvSpPr>
          <p:nvPr>
            <p:ph type="sldNum" sz="quarter" idx="12"/>
          </p:nvPr>
        </p:nvSpPr>
        <p:spPr/>
        <p:txBody>
          <a:bodyPr/>
          <a:lstStyle/>
          <a:p>
            <a:fld id="{DAF78BD8-92F9-4ADD-94C3-0783C4E55F4E}" type="slidenum">
              <a:rPr lang="en-US" smtClean="0"/>
              <a:t>14</a:t>
            </a:fld>
            <a:endParaRPr lang="en-US"/>
          </a:p>
        </p:txBody>
      </p:sp>
      <p:sp>
        <p:nvSpPr>
          <p:cNvPr id="17" name="TextBox 16"/>
          <p:cNvSpPr txBox="1"/>
          <p:nvPr/>
        </p:nvSpPr>
        <p:spPr>
          <a:xfrm>
            <a:off x="1476264" y="1967152"/>
            <a:ext cx="4305409" cy="461665"/>
          </a:xfrm>
          <a:prstGeom prst="rect">
            <a:avLst/>
          </a:prstGeom>
          <a:noFill/>
        </p:spPr>
        <p:txBody>
          <a:bodyPr wrap="none" rtlCol="0">
            <a:spAutoFit/>
          </a:bodyPr>
          <a:lstStyle/>
          <a:p>
            <a:r>
              <a:rPr lang="en-US" sz="2400" b="1" dirty="0" smtClean="0">
                <a:solidFill>
                  <a:schemeClr val="accent1">
                    <a:lumMod val="75000"/>
                  </a:schemeClr>
                </a:solidFill>
              </a:rPr>
              <a:t>NEPAL PREPAREDNESS CONTEXT</a:t>
            </a:r>
            <a:endParaRPr lang="en-GB" sz="2400" b="1" dirty="0">
              <a:solidFill>
                <a:schemeClr val="accent1">
                  <a:lumMod val="75000"/>
                </a:schemeClr>
              </a:solidFill>
            </a:endParaRPr>
          </a:p>
        </p:txBody>
      </p:sp>
      <p:sp>
        <p:nvSpPr>
          <p:cNvPr id="18" name="TextBox 17"/>
          <p:cNvSpPr txBox="1"/>
          <p:nvPr/>
        </p:nvSpPr>
        <p:spPr>
          <a:xfrm>
            <a:off x="1476263" y="2875403"/>
            <a:ext cx="4514121" cy="1477328"/>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Legislation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National Disaster Response Framework</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Collective planning:  shared responsibilities</a:t>
            </a:r>
            <a:endParaRPr lang="en-GB" dirty="0"/>
          </a:p>
        </p:txBody>
      </p:sp>
      <p:grpSp>
        <p:nvGrpSpPr>
          <p:cNvPr id="9" name="Group 8"/>
          <p:cNvGrpSpPr/>
          <p:nvPr/>
        </p:nvGrpSpPr>
        <p:grpSpPr>
          <a:xfrm>
            <a:off x="8899125" y="511658"/>
            <a:ext cx="2977059" cy="1917159"/>
            <a:chOff x="8899124" y="511654"/>
            <a:chExt cx="2977058" cy="1917159"/>
          </a:xfrm>
        </p:grpSpPr>
        <p:sp>
          <p:nvSpPr>
            <p:cNvPr id="10" name="TextBox 9"/>
            <p:cNvSpPr txBox="1"/>
            <p:nvPr/>
          </p:nvSpPr>
          <p:spPr>
            <a:xfrm flipH="1">
              <a:off x="8899124" y="1967148"/>
              <a:ext cx="2977058" cy="461665"/>
            </a:xfrm>
            <a:prstGeom prst="rect">
              <a:avLst/>
            </a:prstGeom>
            <a:noFill/>
          </p:spPr>
          <p:txBody>
            <a:bodyPr wrap="square" rtlCol="0">
              <a:spAutoFit/>
            </a:bodyPr>
            <a:lstStyle/>
            <a:p>
              <a:pPr algn="ctr"/>
              <a:r>
                <a:rPr lang="en-US" sz="1200" i="1" dirty="0" smtClean="0"/>
                <a:t>JAMIE MCGOLDRICK, </a:t>
              </a:r>
            </a:p>
            <a:p>
              <a:pPr algn="ctr"/>
              <a:r>
                <a:rPr lang="en-US" sz="1200" i="1" dirty="0" smtClean="0"/>
                <a:t>RC/HC (Yemen), previously RC/HC (Nepal)</a:t>
              </a:r>
              <a:endParaRPr lang="en-GB" sz="1200" i="1" dirty="0"/>
            </a:p>
          </p:txBody>
        </p:sp>
        <p:pic>
          <p:nvPicPr>
            <p:cNvPr id="11" name="Picture 2" descr="S:\STAIT\Webinars\11. Cash assistance\Bios and pictures\Jamie McGoldri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963" r="2979"/>
            <a:stretch/>
          </p:blipFill>
          <p:spPr bwMode="auto">
            <a:xfrm>
              <a:off x="9667371" y="511654"/>
              <a:ext cx="1509240" cy="13061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104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05000" h="9753600">
                <a:moveTo>
                  <a:pt x="0" y="0"/>
                </a:moveTo>
                <a:lnTo>
                  <a:pt x="14605000" y="0"/>
                </a:lnTo>
                <a:lnTo>
                  <a:pt x="14605000" y="9753600"/>
                </a:lnTo>
                <a:lnTo>
                  <a:pt x="0" y="9753600"/>
                </a:lnTo>
                <a:lnTo>
                  <a:pt x="0" y="0"/>
                </a:lnTo>
                <a:close/>
              </a:path>
            </a:pathLst>
          </a:custGeom>
          <a:solidFill>
            <a:srgbClr val="2A2A2A"/>
          </a:solidFill>
        </p:spPr>
        <p:txBody>
          <a:bodyPr wrap="square" lIns="0" tIns="0" rIns="0" bIns="0" rtlCol="0"/>
          <a:lstStyle/>
          <a:p>
            <a:pPr defTabSz="714965"/>
            <a:endParaRPr>
              <a:solidFill>
                <a:prstClr val="black"/>
              </a:solidFill>
            </a:endParaRPr>
          </a:p>
        </p:txBody>
      </p:sp>
      <p:sp>
        <p:nvSpPr>
          <p:cNvPr id="3" name="object 3"/>
          <p:cNvSpPr/>
          <p:nvPr/>
        </p:nvSpPr>
        <p:spPr>
          <a:xfrm>
            <a:off x="2221901" y="3847229"/>
            <a:ext cx="7846543" cy="990589"/>
          </a:xfrm>
          <a:prstGeom prst="rect">
            <a:avLst/>
          </a:prstGeom>
          <a:blipFill>
            <a:blip r:embed="rId2" cstate="print"/>
            <a:stretch>
              <a:fillRect/>
            </a:stretch>
          </a:blipFill>
        </p:spPr>
        <p:txBody>
          <a:bodyPr wrap="square" lIns="0" tIns="0" rIns="0" bIns="0" rtlCol="0"/>
          <a:lstStyle/>
          <a:p>
            <a:pPr defTabSz="714965"/>
            <a:endParaRPr>
              <a:solidFill>
                <a:prstClr val="black"/>
              </a:solidFill>
            </a:endParaRPr>
          </a:p>
        </p:txBody>
      </p:sp>
      <p:sp>
        <p:nvSpPr>
          <p:cNvPr id="4" name="object 4"/>
          <p:cNvSpPr/>
          <p:nvPr/>
        </p:nvSpPr>
        <p:spPr>
          <a:xfrm>
            <a:off x="3445004" y="1400010"/>
            <a:ext cx="5344273" cy="990631"/>
          </a:xfrm>
          <a:prstGeom prst="rect">
            <a:avLst/>
          </a:prstGeom>
          <a:blipFill>
            <a:blip r:embed="rId3" cstate="print"/>
            <a:stretch>
              <a:fillRect/>
            </a:stretch>
          </a:blipFill>
        </p:spPr>
        <p:txBody>
          <a:bodyPr wrap="square" lIns="0" tIns="0" rIns="0" bIns="0" rtlCol="0"/>
          <a:lstStyle/>
          <a:p>
            <a:pPr defTabSz="714965"/>
            <a:endParaRPr>
              <a:solidFill>
                <a:prstClr val="black"/>
              </a:solidFill>
            </a:endParaRPr>
          </a:p>
        </p:txBody>
      </p:sp>
    </p:spTree>
    <p:extLst>
      <p:ext uri="{BB962C8B-B14F-4D97-AF65-F5344CB8AC3E}">
        <p14:creationId xmlns:p14="http://schemas.microsoft.com/office/powerpoint/2010/main" val="3436769671"/>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Preparedness:  Can we learn from the Nepal earthquake response?</a:t>
            </a:r>
            <a:endParaRPr lang="en-US"/>
          </a:p>
        </p:txBody>
      </p:sp>
      <p:sp>
        <p:nvSpPr>
          <p:cNvPr id="5" name="Slide Number Placeholder 4"/>
          <p:cNvSpPr>
            <a:spLocks noGrp="1"/>
          </p:cNvSpPr>
          <p:nvPr>
            <p:ph type="sldNum" sz="quarter" idx="12"/>
          </p:nvPr>
        </p:nvSpPr>
        <p:spPr/>
        <p:txBody>
          <a:bodyPr/>
          <a:lstStyle/>
          <a:p>
            <a:fld id="{DAF78BD8-92F9-4ADD-94C3-0783C4E55F4E}" type="slidenum">
              <a:rPr lang="en-US" smtClean="0"/>
              <a:t>16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
        <p:nvSpPr>
          <p:cNvPr id="9" name="TextBox 8"/>
          <p:cNvSpPr txBox="1"/>
          <p:nvPr/>
        </p:nvSpPr>
        <p:spPr>
          <a:xfrm>
            <a:off x="1476262" y="1817787"/>
            <a:ext cx="6449364" cy="830997"/>
          </a:xfrm>
          <a:prstGeom prst="rect">
            <a:avLst/>
          </a:prstGeom>
          <a:noFill/>
        </p:spPr>
        <p:txBody>
          <a:bodyPr wrap="square" rtlCol="0">
            <a:spAutoFit/>
          </a:bodyPr>
          <a:lstStyle/>
          <a:p>
            <a:r>
              <a:rPr lang="en-US" sz="2400" b="1" dirty="0" smtClean="0">
                <a:solidFill>
                  <a:schemeClr val="accent1">
                    <a:lumMod val="75000"/>
                  </a:schemeClr>
                </a:solidFill>
              </a:rPr>
              <a:t>HUMANITARIAN / DEVELOPMENT LEARNING AND INVESTMENT</a:t>
            </a:r>
            <a:endParaRPr lang="en-GB" sz="2400" b="1" dirty="0">
              <a:solidFill>
                <a:schemeClr val="accent1">
                  <a:lumMod val="75000"/>
                </a:schemeClr>
              </a:solidFill>
            </a:endParaRPr>
          </a:p>
        </p:txBody>
      </p:sp>
      <p:sp>
        <p:nvSpPr>
          <p:cNvPr id="10" name="TextBox 9"/>
          <p:cNvSpPr txBox="1"/>
          <p:nvPr/>
        </p:nvSpPr>
        <p:spPr>
          <a:xfrm>
            <a:off x="1476257" y="3173395"/>
            <a:ext cx="7422866" cy="2585323"/>
          </a:xfrm>
          <a:prstGeom prst="rect">
            <a:avLst/>
          </a:prstGeom>
          <a:noFill/>
        </p:spPr>
        <p:txBody>
          <a:bodyPr wrap="none" rtlCol="0">
            <a:spAutoFit/>
          </a:bodyPr>
          <a:lstStyle/>
          <a:p>
            <a:pPr marL="285750" indent="-285750">
              <a:buFont typeface="Wingdings" panose="05000000000000000000" pitchFamily="2" charset="2"/>
              <a:buChar char="§"/>
            </a:pPr>
            <a:r>
              <a:rPr lang="en-US" dirty="0"/>
              <a:t>Twenty year development </a:t>
            </a:r>
            <a:r>
              <a:rPr lang="en-US" dirty="0" smtClean="0"/>
              <a:t>plans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Increased awareness on the part of the national Government</a:t>
            </a:r>
          </a:p>
          <a:p>
            <a:endParaRPr lang="en-US" dirty="0"/>
          </a:p>
          <a:p>
            <a:pPr marL="285750" indent="-285750">
              <a:buFont typeface="Wingdings" panose="05000000000000000000" pitchFamily="2" charset="2"/>
              <a:buChar char="§"/>
            </a:pPr>
            <a:r>
              <a:rPr lang="en-US" dirty="0" smtClean="0"/>
              <a:t>Over 800 harmonized Community Disaster Risk Management </a:t>
            </a:r>
            <a:r>
              <a:rPr lang="en-US" dirty="0" err="1" smtClean="0"/>
              <a:t>Programmes</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err="1" smtClean="0"/>
              <a:t>Nationalised</a:t>
            </a:r>
            <a:r>
              <a:rPr lang="en-US" dirty="0" smtClean="0"/>
              <a:t> clusters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Humanitarian Staging Area at the airport</a:t>
            </a:r>
            <a:endParaRPr lang="en-GB" dirty="0"/>
          </a:p>
        </p:txBody>
      </p:sp>
    </p:spTree>
    <p:extLst>
      <p:ext uri="{BB962C8B-B14F-4D97-AF65-F5344CB8AC3E}">
        <p14:creationId xmlns:p14="http://schemas.microsoft.com/office/powerpoint/2010/main" val="60872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
            <a:ext cx="12192000" cy="8929"/>
          </a:xfrm>
          <a:prstGeom prst="rect">
            <a:avLst/>
          </a:prstGeom>
          <a:blipFill>
            <a:blip r:embed="rId2" cstate="print"/>
            <a:stretch>
              <a:fillRect/>
            </a:stretch>
          </a:blipFill>
        </p:spPr>
        <p:txBody>
          <a:bodyPr wrap="square" lIns="0" tIns="0" rIns="0" bIns="0" rtlCol="0"/>
          <a:lstStyle/>
          <a:p>
            <a:pPr defTabSz="714965"/>
            <a:endParaRPr>
              <a:solidFill>
                <a:prstClr val="black"/>
              </a:solidFill>
            </a:endParaRPr>
          </a:p>
        </p:txBody>
      </p:sp>
      <p:sp>
        <p:nvSpPr>
          <p:cNvPr id="3" name="object 3"/>
          <p:cNvSpPr/>
          <p:nvPr/>
        </p:nvSpPr>
        <p:spPr>
          <a:xfrm>
            <a:off x="0" y="0"/>
            <a:ext cx="12192000" cy="6858000"/>
          </a:xfrm>
          <a:custGeom>
            <a:avLst/>
            <a:gdLst/>
            <a:ahLst/>
            <a:cxnLst/>
            <a:rect l="l" t="t" r="r" b="b"/>
            <a:pathLst>
              <a:path w="14605000" h="9753600">
                <a:moveTo>
                  <a:pt x="0" y="0"/>
                </a:moveTo>
                <a:lnTo>
                  <a:pt x="14605000" y="0"/>
                </a:lnTo>
                <a:lnTo>
                  <a:pt x="14605000" y="9753600"/>
                </a:lnTo>
                <a:lnTo>
                  <a:pt x="0" y="9753600"/>
                </a:lnTo>
                <a:lnTo>
                  <a:pt x="0" y="0"/>
                </a:lnTo>
                <a:close/>
              </a:path>
            </a:pathLst>
          </a:custGeom>
          <a:solidFill>
            <a:srgbClr val="2A2A2A"/>
          </a:solidFill>
        </p:spPr>
        <p:txBody>
          <a:bodyPr wrap="square" lIns="0" tIns="0" rIns="0" bIns="0" rtlCol="0"/>
          <a:lstStyle/>
          <a:p>
            <a:pPr defTabSz="714965"/>
            <a:endParaRPr>
              <a:solidFill>
                <a:prstClr val="black"/>
              </a:solidFill>
            </a:endParaRPr>
          </a:p>
        </p:txBody>
      </p:sp>
      <p:sp>
        <p:nvSpPr>
          <p:cNvPr id="4" name="object 4"/>
          <p:cNvSpPr/>
          <p:nvPr/>
        </p:nvSpPr>
        <p:spPr>
          <a:xfrm>
            <a:off x="3331274" y="2110453"/>
            <a:ext cx="5354209" cy="876037"/>
          </a:xfrm>
          <a:prstGeom prst="rect">
            <a:avLst/>
          </a:prstGeom>
          <a:blipFill>
            <a:blip r:embed="rId3" cstate="print"/>
            <a:stretch>
              <a:fillRect/>
            </a:stretch>
          </a:blipFill>
        </p:spPr>
        <p:txBody>
          <a:bodyPr wrap="square" lIns="0" tIns="0" rIns="0" bIns="0" rtlCol="0"/>
          <a:lstStyle/>
          <a:p>
            <a:pPr defTabSz="714965"/>
            <a:endParaRPr>
              <a:solidFill>
                <a:prstClr val="black"/>
              </a:solidFill>
            </a:endParaRPr>
          </a:p>
        </p:txBody>
      </p:sp>
      <p:sp>
        <p:nvSpPr>
          <p:cNvPr id="5" name="object 5"/>
          <p:cNvSpPr/>
          <p:nvPr/>
        </p:nvSpPr>
        <p:spPr>
          <a:xfrm>
            <a:off x="702863" y="3289158"/>
            <a:ext cx="10871752" cy="876077"/>
          </a:xfrm>
          <a:prstGeom prst="rect">
            <a:avLst/>
          </a:prstGeom>
          <a:blipFill>
            <a:blip r:embed="rId4" cstate="print"/>
            <a:stretch>
              <a:fillRect/>
            </a:stretch>
          </a:blipFill>
        </p:spPr>
        <p:txBody>
          <a:bodyPr wrap="square" lIns="0" tIns="0" rIns="0" bIns="0" rtlCol="0"/>
          <a:lstStyle/>
          <a:p>
            <a:pPr defTabSz="714965"/>
            <a:endParaRPr>
              <a:solidFill>
                <a:prstClr val="black"/>
              </a:solidFill>
            </a:endParaRPr>
          </a:p>
        </p:txBody>
      </p:sp>
      <p:sp>
        <p:nvSpPr>
          <p:cNvPr id="6" name="object 6"/>
          <p:cNvSpPr/>
          <p:nvPr/>
        </p:nvSpPr>
        <p:spPr>
          <a:xfrm>
            <a:off x="0" y="6779072"/>
            <a:ext cx="12192000" cy="78941"/>
          </a:xfrm>
          <a:prstGeom prst="rect">
            <a:avLst/>
          </a:prstGeom>
          <a:blipFill>
            <a:blip r:embed="rId5" cstate="print"/>
            <a:stretch>
              <a:fillRect/>
            </a:stretch>
          </a:blipFill>
        </p:spPr>
        <p:txBody>
          <a:bodyPr wrap="square" lIns="0" tIns="0" rIns="0" bIns="0" rtlCol="0"/>
          <a:lstStyle/>
          <a:p>
            <a:pPr defTabSz="714965"/>
            <a:endParaRPr>
              <a:solidFill>
                <a:prstClr val="black"/>
              </a:solidFill>
            </a:endParaRPr>
          </a:p>
        </p:txBody>
      </p:sp>
      <p:sp>
        <p:nvSpPr>
          <p:cNvPr id="7" name="object 7"/>
          <p:cNvSpPr/>
          <p:nvPr/>
        </p:nvSpPr>
        <p:spPr>
          <a:xfrm>
            <a:off x="2006292" y="1805161"/>
            <a:ext cx="909629" cy="603200"/>
          </a:xfrm>
          <a:custGeom>
            <a:avLst/>
            <a:gdLst/>
            <a:ahLst/>
            <a:cxnLst/>
            <a:rect l="l" t="t" r="r" b="b"/>
            <a:pathLst>
              <a:path w="1089660" h="857885">
                <a:moveTo>
                  <a:pt x="140213" y="554498"/>
                </a:moveTo>
                <a:lnTo>
                  <a:pt x="92918" y="547305"/>
                </a:lnTo>
                <a:lnTo>
                  <a:pt x="48188" y="529619"/>
                </a:lnTo>
                <a:lnTo>
                  <a:pt x="14417" y="503749"/>
                </a:lnTo>
                <a:lnTo>
                  <a:pt x="0" y="472003"/>
                </a:lnTo>
                <a:lnTo>
                  <a:pt x="945" y="460514"/>
                </a:lnTo>
                <a:lnTo>
                  <a:pt x="42644" y="285858"/>
                </a:lnTo>
                <a:lnTo>
                  <a:pt x="60971" y="208272"/>
                </a:lnTo>
                <a:lnTo>
                  <a:pt x="83024" y="166853"/>
                </a:lnTo>
                <a:lnTo>
                  <a:pt x="290834" y="12114"/>
                </a:lnTo>
                <a:lnTo>
                  <a:pt x="338484" y="0"/>
                </a:lnTo>
                <a:lnTo>
                  <a:pt x="352087" y="700"/>
                </a:lnTo>
                <a:lnTo>
                  <a:pt x="365227" y="2855"/>
                </a:lnTo>
                <a:lnTo>
                  <a:pt x="377333" y="6445"/>
                </a:lnTo>
                <a:lnTo>
                  <a:pt x="387836" y="11450"/>
                </a:lnTo>
                <a:lnTo>
                  <a:pt x="743638" y="215256"/>
                </a:lnTo>
                <a:lnTo>
                  <a:pt x="1089076" y="215256"/>
                </a:lnTo>
                <a:lnTo>
                  <a:pt x="1089076" y="235982"/>
                </a:lnTo>
                <a:lnTo>
                  <a:pt x="355020" y="235982"/>
                </a:lnTo>
                <a:lnTo>
                  <a:pt x="262393" y="306743"/>
                </a:lnTo>
                <a:lnTo>
                  <a:pt x="251757" y="354914"/>
                </a:lnTo>
                <a:lnTo>
                  <a:pt x="239916" y="406019"/>
                </a:lnTo>
                <a:lnTo>
                  <a:pt x="213390" y="517511"/>
                </a:lnTo>
                <a:lnTo>
                  <a:pt x="181679" y="548890"/>
                </a:lnTo>
                <a:lnTo>
                  <a:pt x="155097" y="554165"/>
                </a:lnTo>
                <a:lnTo>
                  <a:pt x="140213" y="554498"/>
                </a:lnTo>
                <a:close/>
              </a:path>
              <a:path w="1089660" h="857885">
                <a:moveTo>
                  <a:pt x="1089076" y="215256"/>
                </a:moveTo>
                <a:lnTo>
                  <a:pt x="743638" y="215256"/>
                </a:lnTo>
                <a:lnTo>
                  <a:pt x="1089076" y="121989"/>
                </a:lnTo>
                <a:lnTo>
                  <a:pt x="1089076" y="215256"/>
                </a:lnTo>
                <a:close/>
              </a:path>
              <a:path w="1089660" h="857885">
                <a:moveTo>
                  <a:pt x="879410" y="857773"/>
                </a:moveTo>
                <a:lnTo>
                  <a:pt x="883424" y="844764"/>
                </a:lnTo>
                <a:lnTo>
                  <a:pt x="885927" y="831726"/>
                </a:lnTo>
                <a:lnTo>
                  <a:pt x="886882" y="818957"/>
                </a:lnTo>
                <a:lnTo>
                  <a:pt x="886251" y="806752"/>
                </a:lnTo>
                <a:lnTo>
                  <a:pt x="883998" y="795408"/>
                </a:lnTo>
                <a:lnTo>
                  <a:pt x="880086" y="785222"/>
                </a:lnTo>
                <a:lnTo>
                  <a:pt x="890160" y="784752"/>
                </a:lnTo>
                <a:lnTo>
                  <a:pt x="932037" y="761447"/>
                </a:lnTo>
                <a:lnTo>
                  <a:pt x="960062" y="727383"/>
                </a:lnTo>
                <a:lnTo>
                  <a:pt x="979786" y="685438"/>
                </a:lnTo>
                <a:lnTo>
                  <a:pt x="986348" y="641313"/>
                </a:lnTo>
                <a:lnTo>
                  <a:pt x="984770" y="627105"/>
                </a:lnTo>
                <a:lnTo>
                  <a:pt x="966219" y="588941"/>
                </a:lnTo>
                <a:lnTo>
                  <a:pt x="355020" y="235982"/>
                </a:lnTo>
                <a:lnTo>
                  <a:pt x="1089076" y="235982"/>
                </a:lnTo>
                <a:lnTo>
                  <a:pt x="1089076" y="807675"/>
                </a:lnTo>
                <a:lnTo>
                  <a:pt x="879410" y="857773"/>
                </a:lnTo>
                <a:close/>
              </a:path>
            </a:pathLst>
          </a:custGeom>
          <a:solidFill>
            <a:srgbClr val="8A7999"/>
          </a:solidFill>
        </p:spPr>
        <p:txBody>
          <a:bodyPr wrap="square" lIns="0" tIns="0" rIns="0" bIns="0" rtlCol="0"/>
          <a:lstStyle/>
          <a:p>
            <a:pPr defTabSz="714965"/>
            <a:endParaRPr>
              <a:solidFill>
                <a:prstClr val="black"/>
              </a:solidFill>
            </a:endParaRPr>
          </a:p>
        </p:txBody>
      </p:sp>
      <p:sp>
        <p:nvSpPr>
          <p:cNvPr id="8" name="object 8"/>
          <p:cNvSpPr/>
          <p:nvPr/>
        </p:nvSpPr>
        <p:spPr>
          <a:xfrm>
            <a:off x="1814319" y="2397579"/>
            <a:ext cx="210975" cy="204936"/>
          </a:xfrm>
          <a:custGeom>
            <a:avLst/>
            <a:gdLst/>
            <a:ahLst/>
            <a:cxnLst/>
            <a:rect l="l" t="t" r="r" b="b"/>
            <a:pathLst>
              <a:path w="252730" h="291464">
                <a:moveTo>
                  <a:pt x="107102" y="291025"/>
                </a:moveTo>
                <a:lnTo>
                  <a:pt x="96058" y="289533"/>
                </a:lnTo>
                <a:lnTo>
                  <a:pt x="85452" y="285392"/>
                </a:lnTo>
                <a:lnTo>
                  <a:pt x="74301" y="278596"/>
                </a:lnTo>
                <a:lnTo>
                  <a:pt x="63150" y="272138"/>
                </a:lnTo>
                <a:lnTo>
                  <a:pt x="19189" y="245193"/>
                </a:lnTo>
                <a:lnTo>
                  <a:pt x="0" y="202923"/>
                </a:lnTo>
                <a:lnTo>
                  <a:pt x="1842" y="191715"/>
                </a:lnTo>
                <a:lnTo>
                  <a:pt x="22012" y="155617"/>
                </a:lnTo>
                <a:lnTo>
                  <a:pt x="47663" y="110410"/>
                </a:lnTo>
                <a:lnTo>
                  <a:pt x="96450" y="25912"/>
                </a:lnTo>
                <a:lnTo>
                  <a:pt x="130692" y="1347"/>
                </a:lnTo>
                <a:lnTo>
                  <a:pt x="141644" y="0"/>
                </a:lnTo>
                <a:lnTo>
                  <a:pt x="153117" y="307"/>
                </a:lnTo>
                <a:lnTo>
                  <a:pt x="199863" y="15471"/>
                </a:lnTo>
                <a:lnTo>
                  <a:pt x="237518" y="46634"/>
                </a:lnTo>
                <a:lnTo>
                  <a:pt x="252145" y="85408"/>
                </a:lnTo>
                <a:lnTo>
                  <a:pt x="250569" y="95307"/>
                </a:lnTo>
                <a:lnTo>
                  <a:pt x="157185" y="258785"/>
                </a:lnTo>
                <a:lnTo>
                  <a:pt x="129164" y="286067"/>
                </a:lnTo>
                <a:lnTo>
                  <a:pt x="118249" y="289870"/>
                </a:lnTo>
                <a:lnTo>
                  <a:pt x="107102" y="291025"/>
                </a:lnTo>
                <a:close/>
              </a:path>
            </a:pathLst>
          </a:custGeom>
          <a:solidFill>
            <a:srgbClr val="8A7999"/>
          </a:solidFill>
        </p:spPr>
        <p:txBody>
          <a:bodyPr wrap="square" lIns="0" tIns="0" rIns="0" bIns="0" rtlCol="0"/>
          <a:lstStyle/>
          <a:p>
            <a:pPr defTabSz="714965"/>
            <a:endParaRPr>
              <a:solidFill>
                <a:prstClr val="black"/>
              </a:solidFill>
            </a:endParaRPr>
          </a:p>
        </p:txBody>
      </p:sp>
      <p:sp>
        <p:nvSpPr>
          <p:cNvPr id="9" name="object 9"/>
          <p:cNvSpPr/>
          <p:nvPr/>
        </p:nvSpPr>
        <p:spPr>
          <a:xfrm>
            <a:off x="1674548" y="2395186"/>
            <a:ext cx="165917" cy="137964"/>
          </a:xfrm>
          <a:custGeom>
            <a:avLst/>
            <a:gdLst/>
            <a:ahLst/>
            <a:cxnLst/>
            <a:rect l="l" t="t" r="r" b="b"/>
            <a:pathLst>
              <a:path w="198755" h="196214">
                <a:moveTo>
                  <a:pt x="103435" y="195880"/>
                </a:moveTo>
                <a:lnTo>
                  <a:pt x="91863" y="193239"/>
                </a:lnTo>
                <a:lnTo>
                  <a:pt x="79012" y="185842"/>
                </a:lnTo>
                <a:lnTo>
                  <a:pt x="45311" y="167010"/>
                </a:lnTo>
                <a:lnTo>
                  <a:pt x="7903" y="138501"/>
                </a:lnTo>
                <a:lnTo>
                  <a:pt x="0" y="116297"/>
                </a:lnTo>
                <a:lnTo>
                  <a:pt x="92" y="104427"/>
                </a:lnTo>
                <a:lnTo>
                  <a:pt x="3063" y="92710"/>
                </a:lnTo>
                <a:lnTo>
                  <a:pt x="10335" y="80146"/>
                </a:lnTo>
                <a:lnTo>
                  <a:pt x="29546" y="46471"/>
                </a:lnTo>
                <a:lnTo>
                  <a:pt x="57033" y="9615"/>
                </a:lnTo>
                <a:lnTo>
                  <a:pt x="88166" y="0"/>
                </a:lnTo>
                <a:lnTo>
                  <a:pt x="99775" y="273"/>
                </a:lnTo>
                <a:lnTo>
                  <a:pt x="146692" y="15227"/>
                </a:lnTo>
                <a:lnTo>
                  <a:pt x="184155" y="45996"/>
                </a:lnTo>
                <a:lnTo>
                  <a:pt x="198535" y="84097"/>
                </a:lnTo>
                <a:lnTo>
                  <a:pt x="196927" y="93774"/>
                </a:lnTo>
                <a:lnTo>
                  <a:pt x="192811" y="103248"/>
                </a:lnTo>
                <a:lnTo>
                  <a:pt x="186200" y="114187"/>
                </a:lnTo>
                <a:lnTo>
                  <a:pt x="179775" y="125126"/>
                </a:lnTo>
                <a:lnTo>
                  <a:pt x="154143" y="168883"/>
                </a:lnTo>
                <a:lnTo>
                  <a:pt x="115143" y="195703"/>
                </a:lnTo>
                <a:lnTo>
                  <a:pt x="103435" y="195880"/>
                </a:lnTo>
                <a:close/>
              </a:path>
            </a:pathLst>
          </a:custGeom>
          <a:solidFill>
            <a:srgbClr val="8A7999"/>
          </a:solidFill>
        </p:spPr>
        <p:txBody>
          <a:bodyPr wrap="square" lIns="0" tIns="0" rIns="0" bIns="0" rtlCol="0"/>
          <a:lstStyle/>
          <a:p>
            <a:pPr defTabSz="714965"/>
            <a:endParaRPr>
              <a:solidFill>
                <a:prstClr val="black"/>
              </a:solidFill>
            </a:endParaRPr>
          </a:p>
        </p:txBody>
      </p:sp>
      <p:sp>
        <p:nvSpPr>
          <p:cNvPr id="10" name="object 10"/>
          <p:cNvSpPr/>
          <p:nvPr/>
        </p:nvSpPr>
        <p:spPr>
          <a:xfrm>
            <a:off x="2094038" y="2511291"/>
            <a:ext cx="227937" cy="227261"/>
          </a:xfrm>
          <a:custGeom>
            <a:avLst/>
            <a:gdLst/>
            <a:ahLst/>
            <a:cxnLst/>
            <a:rect l="l" t="t" r="r" b="b"/>
            <a:pathLst>
              <a:path w="273050" h="323214">
                <a:moveTo>
                  <a:pt x="108369" y="322703"/>
                </a:moveTo>
                <a:lnTo>
                  <a:pt x="97511" y="321609"/>
                </a:lnTo>
                <a:lnTo>
                  <a:pt x="87051" y="317944"/>
                </a:lnTo>
                <a:lnTo>
                  <a:pt x="75469" y="310951"/>
                </a:lnTo>
                <a:lnTo>
                  <a:pt x="42280" y="292018"/>
                </a:lnTo>
                <a:lnTo>
                  <a:pt x="11199" y="268100"/>
                </a:lnTo>
                <a:lnTo>
                  <a:pt x="0" y="235581"/>
                </a:lnTo>
                <a:lnTo>
                  <a:pt x="1551" y="224508"/>
                </a:lnTo>
                <a:lnTo>
                  <a:pt x="5758" y="213882"/>
                </a:lnTo>
                <a:lnTo>
                  <a:pt x="18683" y="191604"/>
                </a:lnTo>
                <a:lnTo>
                  <a:pt x="95542" y="60274"/>
                </a:lnTo>
                <a:lnTo>
                  <a:pt x="114655" y="27457"/>
                </a:lnTo>
                <a:lnTo>
                  <a:pt x="150126" y="1597"/>
                </a:lnTo>
                <a:lnTo>
                  <a:pt x="161304" y="0"/>
                </a:lnTo>
                <a:lnTo>
                  <a:pt x="172976" y="81"/>
                </a:lnTo>
                <a:lnTo>
                  <a:pt x="220270" y="14503"/>
                </a:lnTo>
                <a:lnTo>
                  <a:pt x="258173" y="45033"/>
                </a:lnTo>
                <a:lnTo>
                  <a:pt x="272864" y="83071"/>
                </a:lnTo>
                <a:lnTo>
                  <a:pt x="271291" y="92746"/>
                </a:lnTo>
                <a:lnTo>
                  <a:pt x="267188" y="102219"/>
                </a:lnTo>
                <a:lnTo>
                  <a:pt x="235161" y="157204"/>
                </a:lnTo>
                <a:lnTo>
                  <a:pt x="164688" y="277583"/>
                </a:lnTo>
                <a:lnTo>
                  <a:pt x="158298" y="288581"/>
                </a:lnTo>
                <a:lnTo>
                  <a:pt x="149877" y="300782"/>
                </a:lnTo>
                <a:lnTo>
                  <a:pt x="140379" y="310266"/>
                </a:lnTo>
                <a:lnTo>
                  <a:pt x="130098" y="317061"/>
                </a:lnTo>
                <a:lnTo>
                  <a:pt x="119329" y="321197"/>
                </a:lnTo>
                <a:lnTo>
                  <a:pt x="108369" y="322703"/>
                </a:lnTo>
                <a:close/>
              </a:path>
            </a:pathLst>
          </a:custGeom>
          <a:solidFill>
            <a:srgbClr val="8A7999"/>
          </a:solidFill>
        </p:spPr>
        <p:txBody>
          <a:bodyPr wrap="square" lIns="0" tIns="0" rIns="0" bIns="0" rtlCol="0"/>
          <a:lstStyle/>
          <a:p>
            <a:pPr defTabSz="714965"/>
            <a:endParaRPr>
              <a:solidFill>
                <a:prstClr val="black"/>
              </a:solidFill>
            </a:endParaRPr>
          </a:p>
        </p:txBody>
      </p:sp>
      <p:sp>
        <p:nvSpPr>
          <p:cNvPr id="11" name="object 11"/>
          <p:cNvSpPr/>
          <p:nvPr/>
        </p:nvSpPr>
        <p:spPr>
          <a:xfrm>
            <a:off x="1952747" y="2423355"/>
            <a:ext cx="239599" cy="246013"/>
          </a:xfrm>
          <a:custGeom>
            <a:avLst/>
            <a:gdLst/>
            <a:ahLst/>
            <a:cxnLst/>
            <a:rect l="l" t="t" r="r" b="b"/>
            <a:pathLst>
              <a:path w="287019" h="349885">
                <a:moveTo>
                  <a:pt x="108909" y="349282"/>
                </a:moveTo>
                <a:lnTo>
                  <a:pt x="98128" y="348355"/>
                </a:lnTo>
                <a:lnTo>
                  <a:pt x="87732" y="344889"/>
                </a:lnTo>
                <a:lnTo>
                  <a:pt x="75967" y="337823"/>
                </a:lnTo>
                <a:lnTo>
                  <a:pt x="42738" y="318903"/>
                </a:lnTo>
                <a:lnTo>
                  <a:pt x="11494" y="294970"/>
                </a:lnTo>
                <a:lnTo>
                  <a:pt x="0" y="262569"/>
                </a:lnTo>
                <a:lnTo>
                  <a:pt x="1434" y="251552"/>
                </a:lnTo>
                <a:lnTo>
                  <a:pt x="5500" y="240967"/>
                </a:lnTo>
                <a:lnTo>
                  <a:pt x="18642" y="218773"/>
                </a:lnTo>
                <a:lnTo>
                  <a:pt x="31654" y="196665"/>
                </a:lnTo>
                <a:lnTo>
                  <a:pt x="95673" y="87081"/>
                </a:lnTo>
                <a:lnTo>
                  <a:pt x="121279" y="43515"/>
                </a:lnTo>
                <a:lnTo>
                  <a:pt x="148509" y="7333"/>
                </a:lnTo>
                <a:lnTo>
                  <a:pt x="178255" y="0"/>
                </a:lnTo>
                <a:lnTo>
                  <a:pt x="189509" y="859"/>
                </a:lnTo>
                <a:lnTo>
                  <a:pt x="235442" y="17433"/>
                </a:lnTo>
                <a:lnTo>
                  <a:pt x="272462" y="48930"/>
                </a:lnTo>
                <a:lnTo>
                  <a:pt x="286725" y="87225"/>
                </a:lnTo>
                <a:lnTo>
                  <a:pt x="285113" y="96908"/>
                </a:lnTo>
                <a:lnTo>
                  <a:pt x="280996" y="106382"/>
                </a:lnTo>
                <a:lnTo>
                  <a:pt x="268008" y="128284"/>
                </a:lnTo>
                <a:lnTo>
                  <a:pt x="255104" y="150186"/>
                </a:lnTo>
                <a:lnTo>
                  <a:pt x="178256" y="281598"/>
                </a:lnTo>
                <a:lnTo>
                  <a:pt x="158862" y="314451"/>
                </a:lnTo>
                <a:lnTo>
                  <a:pt x="130515" y="343363"/>
                </a:lnTo>
                <a:lnTo>
                  <a:pt x="119797" y="347631"/>
                </a:lnTo>
                <a:lnTo>
                  <a:pt x="108909" y="349282"/>
                </a:lnTo>
                <a:close/>
              </a:path>
            </a:pathLst>
          </a:custGeom>
          <a:solidFill>
            <a:srgbClr val="8A7999"/>
          </a:solidFill>
        </p:spPr>
        <p:txBody>
          <a:bodyPr wrap="square" lIns="0" tIns="0" rIns="0" bIns="0" rtlCol="0"/>
          <a:lstStyle/>
          <a:p>
            <a:pPr defTabSz="714965"/>
            <a:endParaRPr>
              <a:solidFill>
                <a:prstClr val="black"/>
              </a:solidFill>
            </a:endParaRPr>
          </a:p>
        </p:txBody>
      </p:sp>
      <p:sp>
        <p:nvSpPr>
          <p:cNvPr id="12" name="object 12"/>
          <p:cNvSpPr/>
          <p:nvPr/>
        </p:nvSpPr>
        <p:spPr>
          <a:xfrm>
            <a:off x="1473601" y="1829831"/>
            <a:ext cx="1327339" cy="815727"/>
          </a:xfrm>
          <a:custGeom>
            <a:avLst/>
            <a:gdLst/>
            <a:ahLst/>
            <a:cxnLst/>
            <a:rect l="l" t="t" r="r" b="b"/>
            <a:pathLst>
              <a:path w="1590039" h="1160145">
                <a:moveTo>
                  <a:pt x="661334" y="192277"/>
                </a:moveTo>
                <a:lnTo>
                  <a:pt x="390345" y="192277"/>
                </a:lnTo>
                <a:lnTo>
                  <a:pt x="722727" y="1138"/>
                </a:lnTo>
                <a:lnTo>
                  <a:pt x="732047" y="0"/>
                </a:lnTo>
                <a:lnTo>
                  <a:pt x="742596" y="617"/>
                </a:lnTo>
                <a:lnTo>
                  <a:pt x="779564" y="11985"/>
                </a:lnTo>
                <a:lnTo>
                  <a:pt x="806598" y="26469"/>
                </a:lnTo>
                <a:lnTo>
                  <a:pt x="700446" y="105219"/>
                </a:lnTo>
                <a:lnTo>
                  <a:pt x="691081" y="114019"/>
                </a:lnTo>
                <a:lnTo>
                  <a:pt x="668423" y="159461"/>
                </a:lnTo>
                <a:lnTo>
                  <a:pt x="665782" y="171800"/>
                </a:lnTo>
                <a:lnTo>
                  <a:pt x="661334" y="192277"/>
                </a:lnTo>
                <a:close/>
              </a:path>
              <a:path w="1590039" h="1160145">
                <a:moveTo>
                  <a:pt x="245261" y="831330"/>
                </a:moveTo>
                <a:lnTo>
                  <a:pt x="0" y="767424"/>
                </a:lnTo>
                <a:lnTo>
                  <a:pt x="0" y="86920"/>
                </a:lnTo>
                <a:lnTo>
                  <a:pt x="390345" y="192277"/>
                </a:lnTo>
                <a:lnTo>
                  <a:pt x="661334" y="192277"/>
                </a:lnTo>
                <a:lnTo>
                  <a:pt x="648267" y="251023"/>
                </a:lnTo>
                <a:lnTo>
                  <a:pt x="632483" y="320129"/>
                </a:lnTo>
                <a:lnTo>
                  <a:pt x="623003" y="361054"/>
                </a:lnTo>
                <a:lnTo>
                  <a:pt x="607971" y="425445"/>
                </a:lnTo>
                <a:lnTo>
                  <a:pt x="606701" y="441932"/>
                </a:lnTo>
                <a:lnTo>
                  <a:pt x="624907" y="486366"/>
                </a:lnTo>
                <a:lnTo>
                  <a:pt x="667863" y="521195"/>
                </a:lnTo>
                <a:lnTo>
                  <a:pt x="704993" y="537767"/>
                </a:lnTo>
                <a:lnTo>
                  <a:pt x="745240" y="548101"/>
                </a:lnTo>
                <a:lnTo>
                  <a:pt x="785448" y="551411"/>
                </a:lnTo>
                <a:lnTo>
                  <a:pt x="1539371" y="551411"/>
                </a:lnTo>
                <a:lnTo>
                  <a:pt x="1566563" y="567073"/>
                </a:lnTo>
                <a:lnTo>
                  <a:pt x="1589085" y="600110"/>
                </a:lnTo>
                <a:lnTo>
                  <a:pt x="1589781" y="608472"/>
                </a:lnTo>
                <a:lnTo>
                  <a:pt x="1279570" y="608472"/>
                </a:lnTo>
                <a:lnTo>
                  <a:pt x="1268130" y="610139"/>
                </a:lnTo>
                <a:lnTo>
                  <a:pt x="1255668" y="615433"/>
                </a:lnTo>
                <a:lnTo>
                  <a:pt x="1468113" y="736335"/>
                </a:lnTo>
                <a:lnTo>
                  <a:pt x="1476593" y="742827"/>
                </a:lnTo>
                <a:lnTo>
                  <a:pt x="1482949" y="750755"/>
                </a:lnTo>
                <a:lnTo>
                  <a:pt x="1487311" y="759899"/>
                </a:lnTo>
                <a:lnTo>
                  <a:pt x="1489366" y="768246"/>
                </a:lnTo>
                <a:lnTo>
                  <a:pt x="326624" y="768246"/>
                </a:lnTo>
                <a:lnTo>
                  <a:pt x="314697" y="769316"/>
                </a:lnTo>
                <a:lnTo>
                  <a:pt x="273597" y="788815"/>
                </a:lnTo>
                <a:lnTo>
                  <a:pt x="259078" y="808876"/>
                </a:lnTo>
                <a:lnTo>
                  <a:pt x="245261" y="831330"/>
                </a:lnTo>
                <a:close/>
              </a:path>
              <a:path w="1590039" h="1160145">
                <a:moveTo>
                  <a:pt x="1539371" y="551411"/>
                </a:moveTo>
                <a:lnTo>
                  <a:pt x="785448" y="551411"/>
                </a:lnTo>
                <a:lnTo>
                  <a:pt x="804553" y="550185"/>
                </a:lnTo>
                <a:lnTo>
                  <a:pt x="822466" y="546909"/>
                </a:lnTo>
                <a:lnTo>
                  <a:pt x="865110" y="523787"/>
                </a:lnTo>
                <a:lnTo>
                  <a:pt x="883086" y="484694"/>
                </a:lnTo>
                <a:lnTo>
                  <a:pt x="915179" y="345743"/>
                </a:lnTo>
                <a:lnTo>
                  <a:pt x="923759" y="308801"/>
                </a:lnTo>
                <a:lnTo>
                  <a:pt x="929229" y="285544"/>
                </a:lnTo>
                <a:lnTo>
                  <a:pt x="994862" y="238910"/>
                </a:lnTo>
                <a:lnTo>
                  <a:pt x="1539371" y="551411"/>
                </a:lnTo>
                <a:close/>
              </a:path>
              <a:path w="1590039" h="1160145">
                <a:moveTo>
                  <a:pt x="1500342" y="722922"/>
                </a:moveTo>
                <a:lnTo>
                  <a:pt x="1490182" y="721416"/>
                </a:lnTo>
                <a:lnTo>
                  <a:pt x="1480203" y="717336"/>
                </a:lnTo>
                <a:lnTo>
                  <a:pt x="1301949" y="614989"/>
                </a:lnTo>
                <a:lnTo>
                  <a:pt x="1290629" y="610174"/>
                </a:lnTo>
                <a:lnTo>
                  <a:pt x="1279570" y="608472"/>
                </a:lnTo>
                <a:lnTo>
                  <a:pt x="1589781" y="608472"/>
                </a:lnTo>
                <a:lnTo>
                  <a:pt x="1589988" y="610954"/>
                </a:lnTo>
                <a:lnTo>
                  <a:pt x="1589258" y="622380"/>
                </a:lnTo>
                <a:lnTo>
                  <a:pt x="1572608" y="669407"/>
                </a:lnTo>
                <a:lnTo>
                  <a:pt x="1549330" y="699754"/>
                </a:lnTo>
                <a:lnTo>
                  <a:pt x="1510554" y="722081"/>
                </a:lnTo>
                <a:lnTo>
                  <a:pt x="1500342" y="722922"/>
                </a:lnTo>
                <a:close/>
              </a:path>
              <a:path w="1590039" h="1160145">
                <a:moveTo>
                  <a:pt x="461160" y="846874"/>
                </a:moveTo>
                <a:lnTo>
                  <a:pt x="432682" y="809429"/>
                </a:lnTo>
                <a:lnTo>
                  <a:pt x="400687" y="787307"/>
                </a:lnTo>
                <a:lnTo>
                  <a:pt x="364005" y="772822"/>
                </a:lnTo>
                <a:lnTo>
                  <a:pt x="326624" y="768246"/>
                </a:lnTo>
                <a:lnTo>
                  <a:pt x="1489366" y="768246"/>
                </a:lnTo>
                <a:lnTo>
                  <a:pt x="1489806" y="770036"/>
                </a:lnTo>
                <a:lnTo>
                  <a:pt x="1490026" y="773189"/>
                </a:lnTo>
                <a:lnTo>
                  <a:pt x="556018" y="773189"/>
                </a:lnTo>
                <a:lnTo>
                  <a:pt x="543661" y="773469"/>
                </a:lnTo>
                <a:lnTo>
                  <a:pt x="499155" y="791432"/>
                </a:lnTo>
                <a:lnTo>
                  <a:pt x="481886" y="812331"/>
                </a:lnTo>
                <a:lnTo>
                  <a:pt x="461160" y="846874"/>
                </a:lnTo>
                <a:close/>
              </a:path>
              <a:path w="1590039" h="1160145">
                <a:moveTo>
                  <a:pt x="682240" y="852056"/>
                </a:moveTo>
                <a:lnTo>
                  <a:pt x="658916" y="819239"/>
                </a:lnTo>
                <a:lnTo>
                  <a:pt x="617934" y="790568"/>
                </a:lnTo>
                <a:lnTo>
                  <a:pt x="581194" y="776773"/>
                </a:lnTo>
                <a:lnTo>
                  <a:pt x="556018" y="773189"/>
                </a:lnTo>
                <a:lnTo>
                  <a:pt x="1490026" y="773189"/>
                </a:lnTo>
                <a:lnTo>
                  <a:pt x="1490317" y="777360"/>
                </a:lnTo>
                <a:lnTo>
                  <a:pt x="1184321" y="777360"/>
                </a:lnTo>
                <a:lnTo>
                  <a:pt x="1172596" y="779590"/>
                </a:lnTo>
                <a:lnTo>
                  <a:pt x="1160952" y="784860"/>
                </a:lnTo>
                <a:lnTo>
                  <a:pt x="1206644" y="811687"/>
                </a:lnTo>
                <a:lnTo>
                  <a:pt x="753700" y="811687"/>
                </a:lnTo>
                <a:lnTo>
                  <a:pt x="713149" y="820895"/>
                </a:lnTo>
                <a:lnTo>
                  <a:pt x="691103" y="838973"/>
                </a:lnTo>
                <a:lnTo>
                  <a:pt x="682240" y="852056"/>
                </a:lnTo>
                <a:close/>
              </a:path>
              <a:path w="1590039" h="1160145">
                <a:moveTo>
                  <a:pt x="1401426" y="892231"/>
                </a:moveTo>
                <a:lnTo>
                  <a:pt x="1391486" y="890690"/>
                </a:lnTo>
                <a:lnTo>
                  <a:pt x="1381753" y="886599"/>
                </a:lnTo>
                <a:lnTo>
                  <a:pt x="1196099" y="778491"/>
                </a:lnTo>
                <a:lnTo>
                  <a:pt x="1184321" y="777360"/>
                </a:lnTo>
                <a:lnTo>
                  <a:pt x="1490317" y="777360"/>
                </a:lnTo>
                <a:lnTo>
                  <a:pt x="1490527" y="780378"/>
                </a:lnTo>
                <a:lnTo>
                  <a:pt x="1478839" y="827871"/>
                </a:lnTo>
                <a:lnTo>
                  <a:pt x="1458164" y="860318"/>
                </a:lnTo>
                <a:lnTo>
                  <a:pt x="1421410" y="888547"/>
                </a:lnTo>
                <a:lnTo>
                  <a:pt x="1411444" y="891443"/>
                </a:lnTo>
                <a:lnTo>
                  <a:pt x="1401426" y="892231"/>
                </a:lnTo>
                <a:close/>
              </a:path>
              <a:path w="1590039" h="1160145">
                <a:moveTo>
                  <a:pt x="894685" y="936687"/>
                </a:moveTo>
                <a:lnTo>
                  <a:pt x="888220" y="898480"/>
                </a:lnTo>
                <a:lnTo>
                  <a:pt x="863487" y="862804"/>
                </a:lnTo>
                <a:lnTo>
                  <a:pt x="826465" y="833819"/>
                </a:lnTo>
                <a:lnTo>
                  <a:pt x="783136" y="815688"/>
                </a:lnTo>
                <a:lnTo>
                  <a:pt x="753700" y="811687"/>
                </a:lnTo>
                <a:lnTo>
                  <a:pt x="1206644" y="811687"/>
                </a:lnTo>
                <a:lnTo>
                  <a:pt x="1292873" y="861730"/>
                </a:lnTo>
                <a:lnTo>
                  <a:pt x="1336846" y="886599"/>
                </a:lnTo>
                <a:lnTo>
                  <a:pt x="1345327" y="893091"/>
                </a:lnTo>
                <a:lnTo>
                  <a:pt x="1351683" y="901019"/>
                </a:lnTo>
                <a:lnTo>
                  <a:pt x="1356044" y="910163"/>
                </a:lnTo>
                <a:lnTo>
                  <a:pt x="1358540" y="920300"/>
                </a:lnTo>
                <a:lnTo>
                  <a:pt x="1359300" y="931209"/>
                </a:lnTo>
                <a:lnTo>
                  <a:pt x="1359115" y="933708"/>
                </a:lnTo>
                <a:lnTo>
                  <a:pt x="916332" y="933708"/>
                </a:lnTo>
                <a:lnTo>
                  <a:pt x="905176" y="934404"/>
                </a:lnTo>
                <a:lnTo>
                  <a:pt x="894685" y="936687"/>
                </a:lnTo>
                <a:close/>
              </a:path>
              <a:path w="1590039" h="1160145">
                <a:moveTo>
                  <a:pt x="1076714" y="1159943"/>
                </a:moveTo>
                <a:lnTo>
                  <a:pt x="1066774" y="1158402"/>
                </a:lnTo>
                <a:lnTo>
                  <a:pt x="1057041" y="1154310"/>
                </a:lnTo>
                <a:lnTo>
                  <a:pt x="1015589" y="1130130"/>
                </a:lnTo>
                <a:lnTo>
                  <a:pt x="1043224" y="1081769"/>
                </a:lnTo>
                <a:lnTo>
                  <a:pt x="1048238" y="1070516"/>
                </a:lnTo>
                <a:lnTo>
                  <a:pt x="1050956" y="1059100"/>
                </a:lnTo>
                <a:lnTo>
                  <a:pt x="1051542" y="1047620"/>
                </a:lnTo>
                <a:lnTo>
                  <a:pt x="1050160" y="1036172"/>
                </a:lnTo>
                <a:lnTo>
                  <a:pt x="1028245" y="992647"/>
                </a:lnTo>
                <a:lnTo>
                  <a:pt x="999210" y="965104"/>
                </a:lnTo>
                <a:lnTo>
                  <a:pt x="964310" y="944848"/>
                </a:lnTo>
                <a:lnTo>
                  <a:pt x="916332" y="933708"/>
                </a:lnTo>
                <a:lnTo>
                  <a:pt x="1359115" y="933708"/>
                </a:lnTo>
                <a:lnTo>
                  <a:pt x="1358454" y="942668"/>
                </a:lnTo>
                <a:lnTo>
                  <a:pt x="1357003" y="950030"/>
                </a:lnTo>
                <a:lnTo>
                  <a:pt x="1086271" y="950030"/>
                </a:lnTo>
                <a:lnTo>
                  <a:pt x="1074338" y="952132"/>
                </a:lnTo>
                <a:lnTo>
                  <a:pt x="1062223" y="957413"/>
                </a:lnTo>
                <a:lnTo>
                  <a:pt x="1143401" y="1004047"/>
                </a:lnTo>
                <a:lnTo>
                  <a:pt x="1151881" y="1010538"/>
                </a:lnTo>
                <a:lnTo>
                  <a:pt x="1158237" y="1018467"/>
                </a:lnTo>
                <a:lnTo>
                  <a:pt x="1162598" y="1027610"/>
                </a:lnTo>
                <a:lnTo>
                  <a:pt x="1165094" y="1037747"/>
                </a:lnTo>
                <a:lnTo>
                  <a:pt x="1165854" y="1048656"/>
                </a:lnTo>
                <a:lnTo>
                  <a:pt x="1165008" y="1060116"/>
                </a:lnTo>
                <a:lnTo>
                  <a:pt x="1148151" y="1107029"/>
                </a:lnTo>
                <a:lnTo>
                  <a:pt x="1115956" y="1145030"/>
                </a:lnTo>
                <a:lnTo>
                  <a:pt x="1086732" y="1159154"/>
                </a:lnTo>
                <a:lnTo>
                  <a:pt x="1076714" y="1159943"/>
                </a:lnTo>
                <a:close/>
              </a:path>
              <a:path w="1590039" h="1160145">
                <a:moveTo>
                  <a:pt x="1270159" y="1042495"/>
                </a:moveTo>
                <a:lnTo>
                  <a:pt x="1260219" y="1040954"/>
                </a:lnTo>
                <a:lnTo>
                  <a:pt x="1250487" y="1036863"/>
                </a:lnTo>
                <a:lnTo>
                  <a:pt x="1097837" y="951472"/>
                </a:lnTo>
                <a:lnTo>
                  <a:pt x="1086271" y="950030"/>
                </a:lnTo>
                <a:lnTo>
                  <a:pt x="1357003" y="950030"/>
                </a:lnTo>
                <a:lnTo>
                  <a:pt x="1356130" y="954457"/>
                </a:lnTo>
                <a:lnTo>
                  <a:pt x="1334661" y="1000471"/>
                </a:lnTo>
                <a:lnTo>
                  <a:pt x="1299928" y="1034029"/>
                </a:lnTo>
                <a:lnTo>
                  <a:pt x="1280177" y="1041707"/>
                </a:lnTo>
                <a:lnTo>
                  <a:pt x="1270159" y="1042495"/>
                </a:lnTo>
                <a:close/>
              </a:path>
            </a:pathLst>
          </a:custGeom>
          <a:solidFill>
            <a:srgbClr val="8A7999"/>
          </a:solidFill>
        </p:spPr>
        <p:txBody>
          <a:bodyPr wrap="square" lIns="0" tIns="0" rIns="0" bIns="0" rtlCol="0"/>
          <a:lstStyle/>
          <a:p>
            <a:pPr defTabSz="714965"/>
            <a:endParaRPr>
              <a:solidFill>
                <a:prstClr val="black"/>
              </a:solidFill>
            </a:endParaRPr>
          </a:p>
        </p:txBody>
      </p:sp>
    </p:spTree>
    <p:extLst>
      <p:ext uri="{BB962C8B-B14F-4D97-AF65-F5344CB8AC3E}">
        <p14:creationId xmlns:p14="http://schemas.microsoft.com/office/powerpoint/2010/main" val="2596037799"/>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Preparedness:  Can we learn from the Nepal earthquake response?</a:t>
            </a:r>
            <a:endParaRPr lang="en-US"/>
          </a:p>
        </p:txBody>
      </p:sp>
      <p:sp>
        <p:nvSpPr>
          <p:cNvPr id="5" name="Slide Number Placeholder 4"/>
          <p:cNvSpPr>
            <a:spLocks noGrp="1"/>
          </p:cNvSpPr>
          <p:nvPr>
            <p:ph type="sldNum" sz="quarter" idx="12"/>
          </p:nvPr>
        </p:nvSpPr>
        <p:spPr/>
        <p:txBody>
          <a:bodyPr/>
          <a:lstStyle/>
          <a:p>
            <a:fld id="{DAF78BD8-92F9-4ADD-94C3-0783C4E55F4E}" type="slidenum">
              <a:rPr lang="en-US" smtClean="0"/>
              <a:t>18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
        <p:nvSpPr>
          <p:cNvPr id="9" name="TextBox 8"/>
          <p:cNvSpPr txBox="1"/>
          <p:nvPr/>
        </p:nvSpPr>
        <p:spPr>
          <a:xfrm>
            <a:off x="1476262" y="1817787"/>
            <a:ext cx="6449364" cy="830997"/>
          </a:xfrm>
          <a:prstGeom prst="rect">
            <a:avLst/>
          </a:prstGeom>
          <a:noFill/>
        </p:spPr>
        <p:txBody>
          <a:bodyPr wrap="square" rtlCol="0">
            <a:spAutoFit/>
          </a:bodyPr>
          <a:lstStyle/>
          <a:p>
            <a:r>
              <a:rPr lang="en-US" sz="2400" b="1" dirty="0" smtClean="0">
                <a:solidFill>
                  <a:schemeClr val="accent1">
                    <a:lumMod val="75000"/>
                  </a:schemeClr>
                </a:solidFill>
              </a:rPr>
              <a:t>EMERGENCY RESPONSE PREPAREDNESS AND THE HCT</a:t>
            </a:r>
            <a:endParaRPr lang="en-GB" sz="2400" b="1" dirty="0">
              <a:solidFill>
                <a:schemeClr val="accent1">
                  <a:lumMod val="75000"/>
                </a:schemeClr>
              </a:solidFill>
            </a:endParaRPr>
          </a:p>
        </p:txBody>
      </p:sp>
      <p:sp>
        <p:nvSpPr>
          <p:cNvPr id="10" name="TextBox 9"/>
          <p:cNvSpPr txBox="1"/>
          <p:nvPr/>
        </p:nvSpPr>
        <p:spPr>
          <a:xfrm>
            <a:off x="1476259" y="3173395"/>
            <a:ext cx="8158644" cy="2585323"/>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Nepal was a pilot country in Asia for ERP</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Trainings and scenarios contributed to good planning and response</a:t>
            </a:r>
          </a:p>
          <a:p>
            <a:endParaRPr lang="en-US" dirty="0"/>
          </a:p>
          <a:p>
            <a:pPr marL="285750" indent="-285750">
              <a:buFont typeface="Wingdings" panose="05000000000000000000" pitchFamily="2" charset="2"/>
              <a:buChar char="§"/>
            </a:pPr>
            <a:r>
              <a:rPr lang="en-US" dirty="0" smtClean="0"/>
              <a:t>Strong OCHA regional support (including ongoing contributions to preparedness)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Protection and gender were central in the response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HCT + and the strong and supportive relationship with donors (small donor group)</a:t>
            </a:r>
            <a:endParaRPr lang="en-GB" dirty="0"/>
          </a:p>
        </p:txBody>
      </p:sp>
    </p:spTree>
    <p:extLst>
      <p:ext uri="{BB962C8B-B14F-4D97-AF65-F5344CB8AC3E}">
        <p14:creationId xmlns:p14="http://schemas.microsoft.com/office/powerpoint/2010/main" val="195118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Preparedness:  Can we learn from the Nepal earthquake response?</a:t>
            </a:r>
            <a:endParaRPr lang="en-US"/>
          </a:p>
        </p:txBody>
      </p:sp>
      <p:sp>
        <p:nvSpPr>
          <p:cNvPr id="5" name="Slide Number Placeholder 4"/>
          <p:cNvSpPr>
            <a:spLocks noGrp="1"/>
          </p:cNvSpPr>
          <p:nvPr>
            <p:ph type="sldNum" sz="quarter" idx="12"/>
          </p:nvPr>
        </p:nvSpPr>
        <p:spPr/>
        <p:txBody>
          <a:bodyPr/>
          <a:lstStyle/>
          <a:p>
            <a:fld id="{DAF78BD8-92F9-4ADD-94C3-0783C4E55F4E}" type="slidenum">
              <a:rPr lang="en-US" smtClean="0"/>
              <a:t>19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
        <p:nvSpPr>
          <p:cNvPr id="9" name="TextBox 8"/>
          <p:cNvSpPr txBox="1"/>
          <p:nvPr/>
        </p:nvSpPr>
        <p:spPr>
          <a:xfrm>
            <a:off x="1476262" y="1817786"/>
            <a:ext cx="6449364" cy="461665"/>
          </a:xfrm>
          <a:prstGeom prst="rect">
            <a:avLst/>
          </a:prstGeom>
          <a:noFill/>
        </p:spPr>
        <p:txBody>
          <a:bodyPr wrap="square" rtlCol="0">
            <a:spAutoFit/>
          </a:bodyPr>
          <a:lstStyle/>
          <a:p>
            <a:r>
              <a:rPr lang="en-US" sz="2400" b="1" dirty="0" smtClean="0">
                <a:solidFill>
                  <a:schemeClr val="accent1">
                    <a:lumMod val="75000"/>
                  </a:schemeClr>
                </a:solidFill>
              </a:rPr>
              <a:t>NEW WAYS OF WORKING</a:t>
            </a:r>
            <a:endParaRPr lang="en-GB" sz="2400" b="1" dirty="0">
              <a:solidFill>
                <a:schemeClr val="accent1">
                  <a:lumMod val="75000"/>
                </a:schemeClr>
              </a:solidFill>
            </a:endParaRPr>
          </a:p>
        </p:txBody>
      </p:sp>
      <p:sp>
        <p:nvSpPr>
          <p:cNvPr id="10" name="TextBox 9"/>
          <p:cNvSpPr txBox="1"/>
          <p:nvPr/>
        </p:nvSpPr>
        <p:spPr>
          <a:xfrm>
            <a:off x="1476261" y="2721702"/>
            <a:ext cx="9254171"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Contracts with the private sector</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On-Site Operations and Coordination Centre included an Assessment Cell:  novel arrangement</a:t>
            </a:r>
          </a:p>
          <a:p>
            <a:endParaRPr lang="en-US" dirty="0"/>
          </a:p>
          <a:p>
            <a:pPr marL="285750" indent="-285750">
              <a:buFont typeface="Wingdings" panose="05000000000000000000" pitchFamily="2" charset="2"/>
              <a:buChar char="§"/>
            </a:pPr>
            <a:r>
              <a:rPr lang="en-US" dirty="0" smtClean="0"/>
              <a:t>Communications with Communities project in the RCO:  monitoring </a:t>
            </a:r>
            <a:r>
              <a:rPr lang="en-US" dirty="0" err="1" smtClean="0"/>
              <a:t>rumours</a:t>
            </a:r>
            <a:r>
              <a:rPr lang="en-US" dirty="0" smtClean="0"/>
              <a:t> at the community level; collect regular data from communities (including perceptions)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Working with the scientific community (relationships already established)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Cash</a:t>
            </a:r>
            <a:endParaRPr lang="en-GB" dirty="0"/>
          </a:p>
        </p:txBody>
      </p:sp>
    </p:spTree>
    <p:extLst>
      <p:ext uri="{BB962C8B-B14F-4D97-AF65-F5344CB8AC3E}">
        <p14:creationId xmlns:p14="http://schemas.microsoft.com/office/powerpoint/2010/main" val="31946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4020" y="3116182"/>
            <a:ext cx="9836384" cy="1130969"/>
          </a:xfrm>
        </p:spPr>
        <p:txBody>
          <a:bodyPr>
            <a:noAutofit/>
          </a:bodyPr>
          <a:lstStyle/>
          <a:p>
            <a:pPr algn="r"/>
            <a:r>
              <a:rPr lang="en-US" sz="4800" b="1" dirty="0" smtClean="0">
                <a:solidFill>
                  <a:schemeClr val="tx1"/>
                </a:solidFill>
                <a:latin typeface="Microsoft Tai Le"/>
                <a:cs typeface="Microsoft Tai Le"/>
              </a:rPr>
              <a:t>Preparedness in the IASC</a:t>
            </a:r>
            <a:endParaRPr lang="en-US" sz="4800" b="1" dirty="0">
              <a:solidFill>
                <a:schemeClr val="tx1"/>
              </a:solidFill>
              <a:latin typeface="Microsoft Tai Le"/>
              <a:cs typeface="Microsoft Tai Le"/>
            </a:endParaRPr>
          </a:p>
        </p:txBody>
      </p:sp>
      <p:pic>
        <p:nvPicPr>
          <p:cNvPr id="5" name="Picture 4" descr="Screen Shot 2015-04-13 at 15.21.5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263718"/>
            <a:ext cx="12192000" cy="594285"/>
          </a:xfrm>
          <a:prstGeom prst="rect">
            <a:avLst/>
          </a:prstGeom>
        </p:spPr>
      </p:pic>
      <p:grpSp>
        <p:nvGrpSpPr>
          <p:cNvPr id="4" name="Group 3"/>
          <p:cNvGrpSpPr/>
          <p:nvPr/>
        </p:nvGrpSpPr>
        <p:grpSpPr>
          <a:xfrm>
            <a:off x="9882130" y="278833"/>
            <a:ext cx="2133162" cy="1684458"/>
            <a:chOff x="6773595" y="278829"/>
            <a:chExt cx="2237874" cy="191529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597" y="278829"/>
              <a:ext cx="1805870" cy="144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73595" y="1732455"/>
              <a:ext cx="2237874" cy="461665"/>
            </a:xfrm>
            <a:prstGeom prst="rect">
              <a:avLst/>
            </a:prstGeom>
            <a:noFill/>
          </p:spPr>
          <p:txBody>
            <a:bodyPr wrap="square" rtlCol="0">
              <a:spAutoFit/>
            </a:bodyPr>
            <a:lstStyle/>
            <a:p>
              <a:pPr algn="ctr" defTabSz="457200"/>
              <a:r>
                <a:rPr lang="en-GB" sz="1200" dirty="0">
                  <a:solidFill>
                    <a:prstClr val="black"/>
                  </a:solidFill>
                </a:rPr>
                <a:t>Co-Chair IASC Task Team on Preparedness and Resilience</a:t>
              </a: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Tree>
    <p:extLst>
      <p:ext uri="{BB962C8B-B14F-4D97-AF65-F5344CB8AC3E}">
        <p14:creationId xmlns:p14="http://schemas.microsoft.com/office/powerpoint/2010/main" val="21471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187" y="1836740"/>
            <a:ext cx="3443919" cy="363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3145" y="268328"/>
            <a:ext cx="4570482" cy="369332"/>
          </a:xfrm>
          <a:prstGeom prst="rect">
            <a:avLst/>
          </a:prstGeom>
        </p:spPr>
        <p:txBody>
          <a:bodyPr wrap="none">
            <a:spAutoFit/>
          </a:bodyPr>
          <a:lstStyle/>
          <a:p>
            <a:pPr fontAlgn="base">
              <a:spcBef>
                <a:spcPct val="0"/>
              </a:spcBef>
              <a:spcAft>
                <a:spcPct val="0"/>
              </a:spcAft>
            </a:pPr>
            <a:r>
              <a:rPr lang="en-GB" b="1" dirty="0">
                <a:solidFill>
                  <a:srgbClr val="000000"/>
                </a:solidFill>
              </a:rPr>
              <a:t>Measuring the benefits of Preparedness</a:t>
            </a:r>
          </a:p>
        </p:txBody>
      </p:sp>
      <p:sp>
        <p:nvSpPr>
          <p:cNvPr id="7" name="Rectangle 6"/>
          <p:cNvSpPr/>
          <p:nvPr/>
        </p:nvSpPr>
        <p:spPr>
          <a:xfrm>
            <a:off x="6978896" y="3488306"/>
            <a:ext cx="3477234" cy="984885"/>
          </a:xfrm>
          <a:prstGeom prst="rect">
            <a:avLst/>
          </a:prstGeom>
        </p:spPr>
        <p:txBody>
          <a:bodyPr wrap="none">
            <a:spAutoFit/>
          </a:bodyPr>
          <a:lstStyle/>
          <a:p>
            <a:pPr algn="ctr" fontAlgn="base">
              <a:spcBef>
                <a:spcPct val="0"/>
              </a:spcBef>
              <a:spcAft>
                <a:spcPct val="0"/>
              </a:spcAft>
            </a:pPr>
            <a:r>
              <a:rPr lang="en-GB" sz="2200" dirty="0">
                <a:solidFill>
                  <a:srgbClr val="000000"/>
                </a:solidFill>
              </a:rPr>
              <a:t>Return on Investment </a:t>
            </a:r>
          </a:p>
          <a:p>
            <a:pPr fontAlgn="base">
              <a:spcBef>
                <a:spcPct val="0"/>
              </a:spcBef>
              <a:spcAft>
                <a:spcPct val="0"/>
              </a:spcAft>
            </a:pPr>
            <a:endParaRPr lang="en-GB" b="1" dirty="0" smtClean="0">
              <a:solidFill>
                <a:srgbClr val="000000"/>
              </a:solidFill>
            </a:endParaRPr>
          </a:p>
          <a:p>
            <a:pPr algn="ctr" fontAlgn="base">
              <a:spcBef>
                <a:spcPct val="0"/>
              </a:spcBef>
              <a:spcAft>
                <a:spcPct val="0"/>
              </a:spcAft>
            </a:pPr>
            <a:r>
              <a:rPr lang="en-GB" b="1" dirty="0" smtClean="0">
                <a:solidFill>
                  <a:srgbClr val="000000"/>
                </a:solidFill>
              </a:rPr>
              <a:t>Time </a:t>
            </a:r>
            <a:r>
              <a:rPr lang="en-GB" dirty="0">
                <a:solidFill>
                  <a:srgbClr val="000000"/>
                </a:solidFill>
              </a:rPr>
              <a:t>and </a:t>
            </a:r>
            <a:r>
              <a:rPr lang="en-GB" b="1" dirty="0">
                <a:solidFill>
                  <a:srgbClr val="000000"/>
                </a:solidFill>
              </a:rPr>
              <a:t>Cost</a:t>
            </a:r>
          </a:p>
        </p:txBody>
      </p:sp>
      <p:grpSp>
        <p:nvGrpSpPr>
          <p:cNvPr id="10" name="Group 9"/>
          <p:cNvGrpSpPr/>
          <p:nvPr/>
        </p:nvGrpSpPr>
        <p:grpSpPr>
          <a:xfrm>
            <a:off x="9832656" y="1193912"/>
            <a:ext cx="2150169" cy="2158199"/>
            <a:chOff x="136407" y="1258928"/>
            <a:chExt cx="1612627" cy="2158199"/>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46" y="1258928"/>
              <a:ext cx="1203151" cy="160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6407" y="2863129"/>
              <a:ext cx="1612627" cy="553998"/>
            </a:xfrm>
            <a:prstGeom prst="rect">
              <a:avLst/>
            </a:prstGeom>
            <a:noFill/>
          </p:spPr>
          <p:txBody>
            <a:bodyPr wrap="square" rtlCol="0">
              <a:spAutoFit/>
            </a:bodyPr>
            <a:lstStyle/>
            <a:p>
              <a:pPr algn="ctr" fontAlgn="base">
                <a:spcBef>
                  <a:spcPct val="0"/>
                </a:spcBef>
                <a:spcAft>
                  <a:spcPct val="0"/>
                </a:spcAft>
              </a:pPr>
              <a:r>
                <a:rPr lang="en-US" sz="1000" dirty="0" smtClean="0">
                  <a:solidFill>
                    <a:srgbClr val="000000"/>
                  </a:solidFill>
                </a:rPr>
                <a:t>Head of Humanitarian Policy and Partnerships</a:t>
              </a:r>
            </a:p>
            <a:p>
              <a:pPr algn="ctr" fontAlgn="base">
                <a:spcBef>
                  <a:spcPct val="0"/>
                </a:spcBef>
                <a:spcAft>
                  <a:spcPct val="0"/>
                </a:spcAft>
              </a:pPr>
              <a:r>
                <a:rPr lang="en-US" sz="1000" dirty="0" smtClean="0">
                  <a:solidFill>
                    <a:srgbClr val="000000"/>
                  </a:solidFill>
                </a:rPr>
                <a:t>DFID</a:t>
              </a:r>
              <a:endParaRPr lang="en-GB" sz="1000" dirty="0">
                <a:solidFill>
                  <a:srgbClr val="000000"/>
                </a:solidFill>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069" y="5947225"/>
            <a:ext cx="1638756" cy="711220"/>
          </a:xfrm>
          <a:prstGeom prst="rect">
            <a:avLst/>
          </a:prstGeom>
        </p:spPr>
      </p:pic>
    </p:spTree>
    <p:extLst>
      <p:ext uri="{BB962C8B-B14F-4D97-AF65-F5344CB8AC3E}">
        <p14:creationId xmlns:p14="http://schemas.microsoft.com/office/powerpoint/2010/main" val="3348940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3" y="260648"/>
            <a:ext cx="11275484" cy="509588"/>
          </a:xfrm>
        </p:spPr>
        <p:txBody>
          <a:bodyPr/>
          <a:lstStyle/>
          <a:p>
            <a:pPr algn="ctr"/>
            <a:r>
              <a:rPr lang="en-GB" dirty="0" smtClean="0"/>
              <a:t>What are the results / findings?</a:t>
            </a:r>
            <a:endParaRPr lang="en-GB" dirty="0"/>
          </a:p>
        </p:txBody>
      </p:sp>
      <p:sp>
        <p:nvSpPr>
          <p:cNvPr id="3" name="Content Placeholder 2"/>
          <p:cNvSpPr>
            <a:spLocks noGrp="1"/>
          </p:cNvSpPr>
          <p:nvPr>
            <p:ph sz="half" idx="1"/>
          </p:nvPr>
        </p:nvSpPr>
        <p:spPr>
          <a:xfrm>
            <a:off x="410633" y="1531459"/>
            <a:ext cx="9155739" cy="1319407"/>
          </a:xfrm>
        </p:spPr>
        <p:txBody>
          <a:bodyPr/>
          <a:lstStyle/>
          <a:p>
            <a:pPr marL="285750" indent="-285750">
              <a:buFont typeface="Arial"/>
              <a:buChar char="•"/>
            </a:pPr>
            <a:r>
              <a:rPr lang="en-US" sz="2200" u="sng" dirty="0"/>
              <a:t>All</a:t>
            </a:r>
            <a:r>
              <a:rPr lang="en-US" sz="2200" dirty="0"/>
              <a:t> investments examined saved significant time and/or costs</a:t>
            </a:r>
            <a:r>
              <a:rPr lang="en-US" sz="2200" dirty="0" smtClean="0"/>
              <a:t>.</a:t>
            </a:r>
          </a:p>
          <a:p>
            <a:pPr marL="285750" indent="-285750">
              <a:buFont typeface="Arial"/>
              <a:buChar char="•"/>
            </a:pPr>
            <a:r>
              <a:rPr lang="en-US" sz="2200" dirty="0" smtClean="0"/>
              <a:t>64</a:t>
            </a:r>
            <a:r>
              <a:rPr lang="en-US" sz="2200" dirty="0"/>
              <a:t>% saved </a:t>
            </a:r>
            <a:r>
              <a:rPr lang="en-US" sz="2200" u="sng" dirty="0"/>
              <a:t>both</a:t>
            </a:r>
            <a:r>
              <a:rPr lang="en-US" sz="2200" dirty="0"/>
              <a:t> costs and time. </a:t>
            </a:r>
          </a:p>
          <a:p>
            <a:pPr marL="285750" indent="-285750">
              <a:buFont typeface="Arial"/>
              <a:buChar char="•"/>
            </a:pPr>
            <a:r>
              <a:rPr lang="en-US" sz="2200" dirty="0" smtClean="0"/>
              <a:t>Investments made have enabled responses in …..</a:t>
            </a:r>
            <a:endParaRPr lang="en-US" sz="2200" dirty="0"/>
          </a:p>
        </p:txBody>
      </p:sp>
      <p:sp>
        <p:nvSpPr>
          <p:cNvPr id="6" name="Content Placeholder 3"/>
          <p:cNvSpPr>
            <a:spLocks noGrp="1"/>
          </p:cNvSpPr>
          <p:nvPr>
            <p:ph sz="half" idx="1"/>
          </p:nvPr>
        </p:nvSpPr>
        <p:spPr>
          <a:xfrm>
            <a:off x="207433" y="3771319"/>
            <a:ext cx="5760640" cy="1944216"/>
          </a:xfrm>
          <a:ln>
            <a:solidFill>
              <a:srgbClr val="FF0000"/>
            </a:solidFill>
          </a:ln>
        </p:spPr>
        <p:txBody>
          <a:bodyPr/>
          <a:lstStyle/>
          <a:p>
            <a:pPr marL="0" indent="0" algn="ctr">
              <a:buNone/>
            </a:pPr>
            <a:r>
              <a:rPr lang="en-US" sz="1800" b="1" u="sng" dirty="0"/>
              <a:t>Cost savings</a:t>
            </a:r>
          </a:p>
          <a:p>
            <a:pPr marL="0" indent="0" algn="ctr">
              <a:buNone/>
            </a:pPr>
            <a:r>
              <a:rPr lang="en-US" sz="1800" dirty="0"/>
              <a:t>72% of investments showed cost-savings </a:t>
            </a:r>
            <a:endParaRPr lang="en-US" sz="1800" dirty="0" smtClean="0"/>
          </a:p>
          <a:p>
            <a:pPr marL="171450" indent="-171450" algn="ctr">
              <a:buFont typeface="Arial" panose="020B0604020202020204" pitchFamily="34" charset="0"/>
              <a:buChar char="•"/>
            </a:pPr>
            <a:endParaRPr lang="en-US" sz="1800" dirty="0" smtClean="0"/>
          </a:p>
          <a:p>
            <a:pPr marL="0" indent="0" algn="ctr">
              <a:buNone/>
            </a:pPr>
            <a:r>
              <a:rPr lang="en-US" sz="1800" dirty="0" smtClean="0"/>
              <a:t>$</a:t>
            </a:r>
            <a:r>
              <a:rPr lang="en-US" sz="1800" dirty="0"/>
              <a:t>5.6 million invested </a:t>
            </a:r>
            <a:r>
              <a:rPr lang="en-US" sz="1800" dirty="0" smtClean="0"/>
              <a:t>saves </a:t>
            </a:r>
            <a:r>
              <a:rPr lang="en-US" sz="1800" b="1" u="sng" dirty="0" smtClean="0"/>
              <a:t>$12 million</a:t>
            </a:r>
            <a:r>
              <a:rPr lang="en-US" sz="1800" b="1" dirty="0" smtClean="0"/>
              <a:t> </a:t>
            </a:r>
            <a:r>
              <a:rPr lang="en-US" sz="1800" dirty="0" smtClean="0"/>
              <a:t>toward </a:t>
            </a:r>
            <a:r>
              <a:rPr lang="en-US" sz="1800" dirty="0"/>
              <a:t>future humanitarian </a:t>
            </a:r>
            <a:r>
              <a:rPr lang="en-US" sz="1800" dirty="0" smtClean="0"/>
              <a:t>response </a:t>
            </a:r>
            <a:r>
              <a:rPr lang="en-US" sz="1800" dirty="0"/>
              <a:t>(</a:t>
            </a:r>
            <a:r>
              <a:rPr lang="en-GB" sz="1800" dirty="0" smtClean="0"/>
              <a:t>net saving </a:t>
            </a:r>
            <a:r>
              <a:rPr lang="en-GB" sz="1800" dirty="0"/>
              <a:t>of $6.4 </a:t>
            </a:r>
            <a:r>
              <a:rPr lang="en-GB" sz="1800" dirty="0" smtClean="0"/>
              <a:t>million). </a:t>
            </a:r>
            <a:endParaRPr lang="en-GB" sz="1800" dirty="0"/>
          </a:p>
        </p:txBody>
      </p:sp>
      <p:sp>
        <p:nvSpPr>
          <p:cNvPr id="7" name="Content Placeholder 3"/>
          <p:cNvSpPr>
            <a:spLocks noGrp="1"/>
          </p:cNvSpPr>
          <p:nvPr>
            <p:ph sz="half" idx="2"/>
          </p:nvPr>
        </p:nvSpPr>
        <p:spPr>
          <a:xfrm>
            <a:off x="6203033" y="3804371"/>
            <a:ext cx="5829895" cy="1944216"/>
          </a:xfrm>
          <a:ln>
            <a:solidFill>
              <a:srgbClr val="FF0000"/>
            </a:solidFill>
          </a:ln>
        </p:spPr>
        <p:txBody>
          <a:bodyPr/>
          <a:lstStyle/>
          <a:p>
            <a:pPr marL="0" indent="0" algn="ctr">
              <a:buNone/>
            </a:pPr>
            <a:r>
              <a:rPr lang="en-US" sz="1800" b="1" u="sng" dirty="0"/>
              <a:t>Time savings</a:t>
            </a:r>
          </a:p>
          <a:p>
            <a:pPr marL="0" indent="0" algn="ctr">
              <a:buNone/>
            </a:pPr>
            <a:r>
              <a:rPr lang="en-US" sz="1800" dirty="0"/>
              <a:t>93% of investments saved time </a:t>
            </a:r>
          </a:p>
          <a:p>
            <a:pPr marL="0" indent="0" algn="ctr">
              <a:buNone/>
            </a:pPr>
            <a:endParaRPr lang="en-US" sz="1800" dirty="0" smtClean="0"/>
          </a:p>
          <a:p>
            <a:pPr marL="0" indent="0" algn="ctr">
              <a:buNone/>
            </a:pPr>
            <a:r>
              <a:rPr lang="en-US" sz="1800" dirty="0" smtClean="0"/>
              <a:t>Time </a:t>
            </a:r>
            <a:r>
              <a:rPr lang="en-US" sz="1800" dirty="0"/>
              <a:t>gains of </a:t>
            </a:r>
            <a:r>
              <a:rPr lang="en-US" sz="1800" b="1" dirty="0"/>
              <a:t>2 to 50 days (one week in average)</a:t>
            </a:r>
          </a:p>
          <a:p>
            <a:pPr marL="0" indent="0" algn="ctr">
              <a:buNone/>
            </a:pPr>
            <a:endParaRPr lang="en-GB" sz="2400" dirty="0"/>
          </a:p>
          <a:p>
            <a:endParaRPr lang="en-GB" dirty="0"/>
          </a:p>
        </p:txBody>
      </p:sp>
      <p:sp>
        <p:nvSpPr>
          <p:cNvPr id="4" name="AutoShape 2" descr="data:image/png;base64,iVBORw0KGgoAAAANSUhEUgAAAIcAAAC0CAYAAAC+CT8JAAAgAElEQVR4Xqy9B5tk6ZGdF+l9lu/uajcebpcrUqIkPvo1olsLYAHsLo0o6fdJlLT0JLAzAGamTXV5k5Xe6XlPfHHvzexqACuq8Ayqy6W593xhTpyIKP3hn/3T9Wq1Mv7jo1TiP/7Pv1cum5XL5ew//ZI+yvr/9arkn9fr/Ed6HP9+qezfz76O76fP5VJVP8v+K6+z39Wz+NPo8f2/ZfZvf+D0+FbOXgO/t7KSvo7HXaWfx+vk+1Xel62tYiW9v3id/Juf85lroMdbrbLXFV8vl0tbrxYbrz+7LulqxHW1ir/P7WtZKsVrrGxcp+Lr9Ify+5N/rKxUjuvKz9L9SK81Xret/T6k26vXUKlUrFar6XP8Xf461tlrLP2TP/nHGTh4QeWy36i1+U3gmsUDxoX2m+VPauv8RW29en1Z9ve88cYDKLoZll8UPX4CR/5cmxcFcGx8JHBwEeKCCuyWwJlACDj8IsUhcHBUSiZwbAA0gbUIjiL4HwJHAKtU8vcDZDf+plzZAEbx/fm/N8Hh1zg/KNy84uNlN1Nvy8ERBygOO18vFw5u7lc8HqCoVqsZOPz5/bnCGOh7//AP/+ffyXLwgMWbum05toERb+S3gSPAVbQccXIF0vVy43l5E0WwZSdzw7rkFwMM++vOL54uPCdI1gN4PgyOeL+51fLn1kVfLgW01XrhwE8gD5DEa1yXA6QOjqL18N8Ji+Q/2/7ILe5vAof/VYBWr2vpv79YLNL3/WDEQd8GRxiBoqcQOOKN+hvL3UpYjofcSliOcCvFNxYXU4+35SaK1uehi8rvx/MFkjcv2KYlCXAUT02cFAeB/zUnMy5egAPLATh0wXBDCSjFz3jFpa2ttFobHpTPfG3LlS3WK7PVws9tsqDF1ypwp8cHnEVwbFuO3LxvAqQIjs3HTu5oy+1yPXQ/Ezjk+uRqcqvJ6whwcF3iOmMANsDxj/7oH/5Wt8KDbVuObbdSfOHb4CiepvzNbrqlbcsRF7KC3d8w0Q6OsEzFUx0Xofj8XHTdpFKKW1KMFC6sWvWfV3Dg3EiMw9ZnWZ81Z5z/I55Z23qJ6/LP8fN4XRtuM138uAZFgPj3whLmlmPz78PybFrMcAMRc2VWY+nxUREURYvCfQvrEffVP3sswufMchdjjqLlKMYc25bDb0xANn3e9rEpQI2ANC7O9hsPy5NdvIpbrty1bAe6m19H4JVbjk3gxMl4EBy4lRo3xa3VQzclQO8uLoLizc/xO/Lp6eUFeOP5t8GRHYYCOIrPtX2Itt3pQ+AQCJYFlyeQ+GvN4xAHW7xfLIhbEjcAfM6uPdnKb3IrceECIPmp3QRH8SRvmL+UrXwIHMUAMb9gxRhgEwxFK8S/t8GR38DNi0BsU7y52QWo5hcqnj8Ct20XEe+9+DjbOQRXpWi5yikw/hA48iwkP2RF1/u++/HDUwxIde1TwJm5lZW/DmIOv05+rYoxGo9TBIdnMIWDWUxlPcZ4OFv5EDjw1sWLVbyguiC/JZXNT9hmUBiPE6ns9uN+yK3kN8YvdmYRCuDgJxkQuNDV/OuwEHEzAyhxkrffa4AjO+lb1gVwFK3A9gH4rwVHuZKytA+AI4/JSgXrkR+4h8DhKa5Z6Y9++Icb2Qrg0Akxj8a5OR6o5CfP32xuOeJGbd/Ah8CxffIfthbFNDSPMTZjiZw7CbPpP/eLFQYrUsTM9K8IKRKvUfasRTFGwW0UrVzR1RQBk2UrpVV2fZQNbPE9xCTvH6ycO1IkU3TTBeBuvo6cs9mwHFsZTtFCeHZS4BISL1VMdckmw514kJpzMaU//fM/ETh4s/5i/KJHzIH52gaHX2gHS1iOMLnbAIlU9n0fmkfl75+m4qPkhnvbdW3f0OJFJvuI17lx6pMP1veUTZiVKh5vFK1Gbrk2Y6qiG8vAn+IVjznylFOHq5AmF292/u9Ij9+/HkXLl5NU4S43rV1cfw5H8eYXsyAdntXmz7k/EXMUwaHr8cOf/plijm1wwJD6R34y4oT+bcDxPqmVn/h489sXLTvliRHdBlzRUlWr9Q3yK3uNS/e5ZCHuWhJZR3YR5FKZLGYtGrYYkG67jiJwAhwCV7kkn160DJkbSQxz8bUXA/v8OYLUyxnaD8VexVgk3G25XN24PPG4WJBi7BSHOICTvY9ENfB4gGMjIP3Rz3645g2GmcSt6EKV/QSEW4lTlQc0ia7eYki3XUzRcmxnBLyrYor8sF/fTF3fB8omLxAXp7Ry99KsNzJw6MIs3F3G6yzXKxkhFiT0MlkAPi/nc4EHwgwXhGVYuO02ft5oNLLUtxg/hVsu3ugiiOJ9rFaJREvmf5sLyS1Y/s6LbiVS9c0D5e41Dp3+kWKuIjh0L0t+LYrgACT62wBHMGkcCN2wLJB0t/KbwLFt7uOF6k1s0eFF9Lvl2LQkuXkM87wZ6/D3GyArJzOZbvoqHURuJr9bCZIn3EyyKLKJXBho6cRjPMRvYHn4OZ9xP1iGxWppi9ncZou5B5sJPPHaioAfz8YbpF4xbuL3OalhieNw5Gl8foM/mMpG7JdhZ5MJLpY3wqo6QLi+MDURTvh9rtXgOvx+CxxYDcDhAWgKSLI4xt3Kh8BR5Cm2T/U2OLZNtyM7j5y3QRYxRFzQImmTWZlSSmeTu+Bi8Hu1FEQvZv6+CAxFDC02SaLZcmbQWXHKioRfvGeBrFKxer0u08vHfD7XfwJE1WsVxceIQzBfzTfcTpzcAFK9Hm4hLxzGe9s8CHnhL66bP8dWwBmUcNDp6TAUg3a3nLid9JglPjvXA1h5Lxk4AEZYjqJb8ReZR9sPxRzb4Ci+MVmGRGoVzWtYBwdTbuKLpyo3k3lBrXjj9JerlY0mY0d8BX9ZNaq8ERg6KNY2m81sMhrbZDKx+WSur6fTqW6urEcKIgMEEYDzdbPZ1IXisQEHbiRSPc5dVDhrNX/ezGyr9GbW6bTcuqSgNwAU1wPLWTwE712/jJx7Hxz+WB8GBz9fLnISzFnTYkHQAYFriYB3I1shIH0o5igWzOIPNm+eIz3MePFNb1yAglvRC0kf+Q15n3WMC+QA8D/IwFVJz5syrOzGVRr6HW763d2dDW5vbTQc2zwBYTZxMEQskh+IpddI0kcRGHwrrGZUMiGKoi7B++l0OtZut63TaQs4AmiyJLihiClUrylUQ8OKzufT9MwPB6T5e3+fKfbrlFscP3SbMRj3JwAb4MjerNx67vq9CFiobf3ZT/40gcMDoyBF9ES23NA5xEnPT35ZFxunnEoWGWcQfEl2U1MME4whX+pP18usZvGh2EXPl1JsFb9KJVspaCxbtVRVHLBerGw8Htvt7a1dXV3Z1eWlDe/HtkqZ2HrhBajIXuKUL6OqWijTx/vjdzITuxXrBLhbzaa16g1r97rW7Xat0+3q3+1u2+rNhi4ZgWsWqFf8MeM6K6Yp/DxzlwVpQtGt51XcyEbCcuTSCT3XFiO8pBZUCMSd1ud6FDUzS1uXE3VBWaEIjjCrccIVxabnzk9zMXsoqxqp4mRGK3gg+LuAg8dfrKlq5jWJ4nPHzeGUz5cO3nKtapVUD+DUjO9GNpvMbHw/lMW4vr7W5+l45vTxfJ6RYnJLKbWNautyNZcDgBgrkdKK46EET41NNlhfVzxyzr6/jgu9XFm1XLFao271VlOWpLe3a7u7O9budgSQcrWaiWtgY8M9qtBFoJsIuKC63arkliKsjGeKuXvxGNFjlqxKHgxtQYTlB8FdXp5RcWNXVss4nuR+ROp5HCUSLHgOB0ee88t3F+jviEFypDs4ZP7DViW2MfOdBbeimxsinJW/ebce/sLkItLFyogcuAhuUtn9fqlSEVCwEtPxxIZ3Q7u/G9jdzY0NBgN3JfO5brJOZ3q+rMSzpZSK16mfV8oq3fOaAjxRyud1qfxeKNkLfDMHnyq2lbLikna/Zzs7fYHj8NGRu51ez+OXRBEEJZArsiyrpEbK6zdyU4EWbqboGvzfm7WjYizo13ez5hN/j2TBD+TKpQjitbbAES/2bweO0DGUBQ6dgGT25U4KWo4MLOlAxM0KixPgiO9nLiYTy5R0A+azpQ1GA7u9HdhwOLT761u7v7+34WCgeCOzfnGxEn3NzU1HLDfx4CHJCeWaAEX6XCzRA8xIZfm+KrwpO+Lm8lqXa9d3COC1mtWadVkTuZpe1w4ODmxnb896nZZbPyvpZsT7fIgDCTeeuaR0jR/K+h4CR1xTf5w8sC8+HjJJ3bcEWln9aqILgj4Pk4M72PBximTz4lHYiDjtlaSAilgg6hSB8LA22+DgBAbiA8WbvtfTZzG3KZCdzKZ2e3tnZ5fndnV1bcPhvZUWLrjBWoitNLcYHH++h6AnXn88vtyluZWIKipuJNyJXllyJ7gP3Alupeh2+Dlup1qtZYIiP3nOm7hqxi8y1gSQ7B3s2+H+ge3u71m33bJqnb+t2HTuLpDf4/cVONpS76P4mt1d5+9H1zgF0++5lYhjtkRIxdKPP3YhC+JeVzyV1fMQcxS5eOd0CtqGBI7cjG3WOsKtZIqnbbcSAuAQFidMPASOoqnMFUpl3eT7wdAurq/s4uLCLq+vbDQa6fuNSkkXlZOdlQFCS7Jay9eHT46fqyCFFwBIBFXFgLHwIuLkFW/KBpAdQ5m1lHspuYtR0JyqwlgVvm61WnZ4eGjPnj2z4+PH1t/dETgAPa8tgl+9vrKDpXhvHrIu7jaJJXJRVGZ1t7JJ/35uQfy6FNwWGTdWI+lLVVvhBYRyKMsuMu1luhyJD8h9XgLJ0h8ccMh3vQeOTRpXZjlVTflcSbxE3IhKxW9mvKZms2UXl5f26tUrOzk5scFgKPPNTa9XyjabjpSnc5OxeCL0pn4Sa9VqRlQRvWfWK2NPk/Irs2LJACcg62YXVOd5UJ48VMmsWqm7IiwBTJLCsLRlLN88cx98HwtyfHxsH330kR09emRWremaxXvWtUnKOz7LZaWiaHw/s7AEj+Eu020qAoNvwXM4CHIXVnQrmbw/8TJK5WvJcgQ4NiNZ3MjWhUpq9NxdJBOwTCBJgWwRHMWbEScuwBGWA3AEO+s8QF2/ClHFfxcXl8o+LklNh0PxKhHdI+5tt+o2Gd7rzbc7TTmL4XBgy9k8O4nhjz3QLCu1dJPsqS3Sv+z1bbjQXHeZv+8c7EEpCBzUcmzpQmNVOmEZUyosvmNl45lzLWQ0T548sYPDQzt+8VKBK2DnZwAhgtQiP6FYJsvSciKrkkKpuNbb4NDr2tKYFC20JAtFC5LciirVP/zpj5JbcZVyfhE29RJ5lbZYC1m5bkI1iiTWCZBkryAnd/yGbFoO0nneGAAJCpqo/vryxt69e2dnZ2fKQgCK++SKAk9+v066VUJMO9ezwVKW1yWbzacqsGWkW5hc1VC8VlIEa24tN03zZkCXrMXGNcofyEvlpNtYT7iCWgKJuzvdPJF0TrvjYnq7O/bo2XP76JOP9XWAgvfKv3n9/DuSBa4P35fLSmlpNWlsN254eo3vASWV7Iu/+56WJRF1Stv/tuDYDk6xAPjH8K+hjchfwG8GB4Fj3AQuhlLU6dRurq9FaL07ObPZZKSL3mo0dcH4OReHIlGtUrLF0sEgk0gqyk1K1Kou0LqceJhQuW2yihFTFBncbUu6ffGLLsYbrTaZSf1+crG4wXiPBLE8NuCp1GvW7Hetv7OnOIR4BKsCCACU6P3VymOqSiUDRPEehOWI17cNiHApmWvJCKn0F9tCJ4mMKbxuWI4gSPLsxC/AVr/EBm+xUt6/bTn875IYaKvDbdtyRDDIBeCmw25iMcbDkU7N+B7eYip30UhpI9/ncRqNmjXqxBUzuZGIPUQgFeKoAIfaE8StJB+fzG2RlIqbHuAoBqXbN0C/myL+yALC5SleiXghYgpdlpRxWEWxyGy5svlqaZ9++qm9fPlSKe/e3p6uRaTm8CS1akNg4b27Sjz1EWW6mxy+xZjiIeuxYTkKtRn97n8tOPITlruV4Dlyy/G7gSOYRk4LwCDofP36tW4+z9Os1W0+m9hqroZGF8ou59ao1kQq1WuAY2rzyVQ+nwIcJM5ysdDF5WMVboVH4Eaph8X7UTwzKFsVq8OFIQj0Y5YxpJhYSDUFYinFDTGlHp/HSH0t8ClO7Pn3cX88voRB6xT4p4yQYBBwjGdzAeLRo0f2+PFj/SedSOI15GJKbk2KAauASJxTkAp+CAwPWRR/grzirq+TW/n/2XIkDUCh+lj02Vm733bMsXYVGqcCUJy+eyuQ4EK4KM163WaTia1nBHtrq5bQs5asUa8LHNWSqdo65XeWC1kXys7clOl0klLB1IikC6EysULHMPEwmyLJEkOqzCvVfmhe4uu46cGc5hpVHmeR9a8EWRbWSlkXbgVpQSr1k7oClEq5arWmxxq8BwARAHn69Knt7Ozo9QLySHUj5shudrJKH4o5illK0cUE8OJz1vxV8cIisV0h5vjbuZUsoFP6wJt3EXKYzQ3TVSgtv5fKVkqKM6iJvHnzxq6vLnRDO622ikLLuccP5ZUpvqhV6gKEXEGQY6OhLi48Lcqvaq1iq/nCpou5OtMw28t0ssuluogeaDBRTaSJieQKC1Ekw4IEe8hyuAtJbZEp5c3S0KoXpbB3kFwKKtP3+HqSiK9KtWadbt9ubm70O7u7u3Z0dGRffPGFUt5araEsjcOD6+VAcMNDYgGgH/oI8EQwu5G+pj8oxi4Bjkq5llLZ3xEcWTBT6FqP7KWUavbBc0gttdFP8KGAFLeDCmklYJy8e6MLRGkdH4u7oJJK7QKxVLNat2a9ajWryq0o/eXnFOXSyWo16tZptpQS8TizhQeqi9XaZlRl5fPrKirpZCe3EpYhLEa0P0bbY3w/aivxdYAjF2MnVVj4bVJYK6sWJAuSVG9YLA9SSzaduRgo0lhS+f39ffvkk08M6wFYFJguvWJOrBHcR9RzHrIaxXvmP9/usPHv5oSnXw/cl7JGYhrPVnjxXj4PM1Mkw4p5cubfUiAEOIokWGY9shqFp44Z55G5FQcHVuP09MTevH0lIPCxt7tjZWoV0N+2tkatbt1mQ6VxWE1ILlwGP6fQhpXAWuz2d6zTbgownLbp1DOfxZKTtjISTbIEWY4UiCH5C+bRA8yy3AQ3g3K+LEdhhERmMVNjUbHRO64Z4POgEXq8pOfDeiFMmkPxU1sh7S5VbTJfiMfBItART8AJvX78+Ik9efJU8YeDopZ17sf9EL9SqD09FIjG6y1OJyjGKCFcyhKIcgIgWYzT55hGrwtkPqiQz/s3N5EXT8BNjCApUMiJ47RDw6L3KFZeIYd4QRTQ5lPXX5y8fW23t9deFymXrEkWUq3IQtRKJevUm9bGKrRa1ihXVY0dDYdyCePx0GrliniCbqejz6v5TBec/7gpk8QtzAXMkmHKyzWnpjnVmGtuIv58NoNvgV9Y2Lq0EmB5Hlh2fq+Wah/8rQ5CKi9wo+PaZTR3paKbjruaLOc2RXi0mEuDCoAcEFgRk9UcT2ZKZQEPgfjBwaHIMtLcVrMjIPB6ARBusQTPUxhhIWuRyMq8PBHw2AR5gIo3FhlWvP4sG/rhTzdrK0VwxE0PcBQRF0/pyeFmf6sC0SQaCdEJN4kPzKb4jNHUxsOBXV9e2eXFmY1G9yK1IHUABnGFLWbSgrbqNQGk22xZvVqz5XwqvQZWSzK9esXaTRRZTcUkWAxAd3c/UK/oaDy20XSmUzsXL4PprNky1GSKBcrSXlBtpSAWHMNiESSU0/GS7qdMJCSOrh5LWlAOWcgLiCc6HWUrs/XSZqSiy4VqKbgVLMLB4ZHd3d3bm7fv7H48snano/cEWcbHJx99Yp9//rnt7R+KF+GDx+D5RFkUygIPgSO3JnkNJSy9+5VcZhj3Oyu8/ehn3reyTfqE6cpM5aZUMbDhN7EAjpC6Z4xpqqxinQEF4OC57m7vbXB7bZdn5zYa3NliObM6Ok0ErpW1LEZ5tbRmrWodrEa9aZ1GUy6mRBC4cDm90lnA0+pYs9Ww0tJsNHbhj4pzs4XdDe9tOJ7oZE7nVHkpz1eURWAxlWrCsCLMgbapVrIeU/EVpKTLuWIgfrVeyzsA3Uq4u9KN4PES1V0hTmq39Hg8J2d3WVrbiOyKNLtcsXqzZaPJ1K5vbvQ6sQhejfWq8k5vx7773e/a8dPnEhPJuiVwKDYqzAWJQ7yRtqbyBiX5uE9FRpghN8VDn712jzm2q7JFSjimvZQ3JvTEk+uBCuDQk6QCXdYSlflsV2iDeDKLy4tru7m6sLvrK1tOOZ1Oh3P+quWVNaolFdba9ZrttNvWa7WtVatbA1q6tLZ6parUD5ZUAhusCu5huRQoHBhLG00nNrgfuuYDsz6ZG+6FGz6dozBzSUAIheNCYVUEGKnK17qZ1GxsvRQg27C1FQ8S46Lrs9Tv3Hcfq8Rp59/EHVZT0UWWQywvVD/PU6mqzYEC4+XNrcDabLYT2ExFuqfPXii17e709ffwE4Aj3Fl2WrfcP4DmAyF1ERTx73USV8nqFIp+ItmiZJ9bivf7SCI9C7MVL8SfYHOG17beQ5oK1QRctY2Zp1Zyfn5ud9c3Nh0MrMxpW6+sXFpZTWOYltaslgQMXMp+v2+7nZ7VsCrEDJS/G0jyWtZqu6gXi6JYZr50lTnywFXJ7kdDG44mDhiJjec2WSx1czixU4pdWAvS2VpNmRKPQ1DL46jmUffUeDC4VRDcajU8o6pU9bMQ/vAYgN8Vhcnhkr1Vaq6yEgFXsvFiptcp64oeBDeyWtjp+Zm9fXfm5f1217ma8UwE2ZMnx/b0+TM7fvZCgS0Whg/XkOTWuwhU/TxVdHOrsTVuIsUcAlCKozKRdREc/gCbBTd/w36yiuCI70e0XvRtgcJgCFVerzf19+PxVMEXVdbx3b0tJ2NrSLtpVsEP29LBUalYr1mzXqtlB7s7AkcFkkQSgbV1W23r9/vW7XW8+qk3GTfVSSNOlyzGeKrTNl+sbDKfy71gwgf3IwV4E4JPCXfq4hiwDIDr5uZKZrzTbQkIkwnWyItiAk2lbM16baPmEWm8tCNkSIhxyhVbQPSt1jZfr2QlFJfV6lZtN61cb4iHObk4U+zBDcdycP1Gw4mu//7+gX386Sf23e983+6n4ywVLyrnNyxYKoSGLjW3GgVJgQhS71EphhEb4Ai/WvRJUVPZBkeQKgJMtaR0Lx5cyAvZWfLVftGrUonzQtFjhAh4Np5Ydbm0NqaZi7iYWh3rW1pZt1G3vU7b9nptO9jpi7/AukCKwVZ22x3r9XrWanuQFuV+bspsulBGQH8sKe2YbIWmJniF+cxG44ld393aDVLD8VSxh06OlVTbIIjkdfM6eZ/9flduCzEy2YtiHW5spWyNWkVUf1x8HsfZ2anNsGLzGXMolKWMScGpF+EWyiWrtdrW7Pet3m2T2tm7s1P79u1bG08nVq9RZOTGVZTuE5s8e/Hc/uDv/F0Ft5BVvMdtcisUeUEf5D3Q7v+Ljd1Fy/8gOIp6jiI4UAjF11lqVpjek4PDFdEBMHGPBZFKqJvousNME5ljOTDzFMvapbK1qDiSni0mUna1KiXb7TTtcLdv+z0A0hPzuVrMZMKhqDHrAkejoqi9XkGzST0iCCXdMZstFroZq2XZliU61ZY2HI/s+ubWLm+u7fziyqp1D/Qw1912T0EkWdH9aCCL1Ot7bwrZETe+krIRGFtSecAap42bIZc1GgkYcCzcKGKd29G9FG1kJXyvigsjVur1FJNc3Q2kchsjkJZvqlij0ZJeFteHWPm//Xt/38qNmjUb7Q1wZNxHTElIsWARPAJDAcgeX20KmCMgFS2BW9m2HOEWZPoSVZ0zafkpISBzSVwueweZnv24PgONKRduNkX/eWu3NwPFHPh+4ov6am11W4s/qJfX1iivrFev2n6vY3udlh30u9Ztk6VUxXbS2MzjRTMRrCi66UatqZtK1jBDV4pKlNiBdNVoUTCbifCqypWcX1zY2eWlvT059RtfKil4RQzUgE8hK1gsVNuhZRFXo5hHAVzMF1vIFRKkhhYDd6RaT6qqYj0w/QTHt6TuV7d6HomlyW6oD7XbAgux0Hg+s8FwZJPZ3Cq1urVb3RQbLSRU/ujlJ3b88rm+j3uSzNGPp7uGmK8SrzEV5YJkj4A7Oh+ywDTxWhn97yV7lwmGu4g/DsAEOKJEvB3xrkqY701wBO9PdRR3wmONRyPnHkhhBwObTxdiP1sEXykr6TSq1q4Ra1TsoNO2nVbDdlpQ6ZBj6IjdjJKl9Ho7CgwBIIwmcr1Wp+u6SwVrgKMqBThf4zKADBecTATrhSb121dvMwspsytTnsv2kAUoO2k1VAnm2osKX0Jpz22aVGi4GVLqsBwi6iZjEVYCx2Jpd8NRRnYB0OlyZfeLuWKOdbniXMhqbZPFXOCA9if2wILwNZnFweEj+/iLz2x3Z39jUF0m2lGaXlDLpWB1uwJTnF1WTGXdPTtRuQEOtxTvC1UdTfkU4wx90o66WYob5xGyF7z0RPhG6Oz7e/nwwd3QwTGZWWW9tq7AULfdTsd2ey3bbTas16jYTrNh3VZVLgcQEYwS/PLCCQbb7a5AAgsrpVWlKgvQqLd0oVU8428JhH1CiVjJesN5B8w+rwNwELTyGKHG4oZGkzRZkVxYx6unxEZqooa+X85sNhraKmVkUqphOVdz1XYAB/EC7x8LgjsZDO4VEONyoM4vB0NbleE/yh6sYgXKFRvPF3Y/HFml3rBef1fxCtlVrd607/2d31PgTHMX2gAd2DRjRO89uZTtaopS1chsUpJTvOd57PYBcKS/3fikNI9ydrTmF/UDCRwavZgqkwqCYBqZUJcC0fvBQKdmcEPPya1NxlNxGv0GPEbTDnd27HCnY/vtpvWaVevVKtamRoGYuIyAOPWa1muJ33Bg4EYIKLEcjXZLPpoA0ItsVavWmZ/hwKjWGj2Q4RYAACAASURBVPodmFBeI+b/4vxamRNgEbgaDZ12AMD7JfYogmO9Wrq+dTIWUzsZD20+mejxCNAx88RdsiCzsVoyQw/LzSWtBhiz2dyGU1zI1MY85nJlI5jf1VoxBS7m4uZWNNf+0SObzlZyOat12b7/B7/vWVWrJR2KtzKkpizVc/IWzKJV8IDUP7YtR8QmW24lNKThWvJANB44AlKPO3LcBOpkOULTqNrDXExh9I/w4kf3HoheX17LgkzGM2UmO+2G7XYa9mhnxw52+3bYbdtOoyqLQvxBsEDgB0Emv15LVUPxCVUwKB0GoGi2/OZCj68qFLxq3taHqxA46rIOMI2Vqms7R8Op2h1gVBWMVXxSEP85OFyeSNyjiujKtSdYDtH4k5GNxyNbzCZZNgCQqXHMZTmmAoNUXHMPVsmceP+D0cjux3NZkMFsancErGRDpNJrs+u7gUiy3u6eoVwgoAYcn3//uwJHr9+XrkVgRlSUrpGERTGUNgpzKRB9b5huYnS3sxVZoz/7yQ8VkAaFHtFrpLDbMUY2UK7Qwhjg4OrQRKT4ZeUuYDl3NRTgABSAAzHPYrJQDWW3Xbd+t2GP0THs9u2g37K9ZtO69ZIC1fV8JpcCpxDgkCgH3UGVdM4Dz0ajac2Wq7gxrVxIXA0/K8HM6jO/17CGaGhiCzKbpdopZc0mk2xqQPjeVgOOpi45ogRBSc21oNeE1HY6sVkCig6IqG1+bSF1WoihJVXSLHLkA3OB5m4wtMF4bqPZ3K4HA7u4u7EhmUqzbstS1QbjicBRbbYELNwND/7so4/tyfGx0m4auUX6pWqvXB8tEWlwXvTMhKUAHEVrgsUv8hxhOTJwREDqpz8vYT+UoQRJliMtdWAleT9pnoPDLQfZhcYi3NwJFLeXt7IggKZJbNGqCRxYjkd7O3bUbysYhb4IcFBLQfjDG681moolovReYvQCjcy1htWJQWr8VdkWBMlrS1ai7hVMQFXzDrRQd0N3S6s6HjsnMkqqK+oe9bpiDQElqbzL6VAQjC5hOlWGn9lqMbcVc07gMMgdVl49BW0iorhZ6vtFEI0FmSsrGd3PReufXl7Z6dWVDeEuahWb87pWVGzX6m0hA5tCrJVKtv/oyJ49fynVWK/b1fMQZEsKAC2ATkUq+HQvCkEC71fuJYhVNfTlJNiGW6EdMjKTcA0+wMXleHx2zsN7WQIw2+BQsKNe4hwc3AAuGP788vxS4Bjc3CoQpHDWadSsXa/YTq/5Hjg69ZLVRIzNbb2cZm2FZA7laj2RThUrE4CmFkiCzWqDEnnF5iS4+O9q3bUTWAoUgqkvIyJyYgS3nGsBhNfGSeT7PJfIN2ZWJLF1tGK40GgmgDgwcBsTW4zHXsZfw6lg9bztgsnC/uE61sWcwTNTG4+Xdj+d2ut3p/bu6sKmK7NZaW0T3rqauiFEiKtKNhiP3c3s7Njzly/s6NET29/by2IOFfg08oFZRR5nFQuqHmsk8VUc5oKGNMKELLb8kx//UQaOLCihLwezzXNpFiOJIFc2j3+zrCaFOBIEewLpNy75ONwVJvvm6tJurq7t9upaZpzQpVWrWrdZs2a1bE8PD+354yM76DQUoPZbVasyHoH4BcuRZofIeiSdo2KASt1paKQAiIsBDvUKrAetftDqiHsofMUEgcKsTW46cQh6TkAsDUgioXh8Cmzaa5LurUZYljxjkWtZTFUlxkzNUZ5JXIQ6nlfgoya9j9fBGlpajOt0YTaeTm28NDu9uLSL22u7G0/tfj61RbkqcCwAktGLs5Q7wppwDR4dP7GXLz6yo8ePPCRQj66PgRI40kGOnrNcnrm1nSHFHMFtbZBgf/qTP9ywHJ7rb6atGz6qKAIi2Ek9IRTEFHMksMToA05NgAPtxt3NlY3uh95akPiNVq2SgWO/TVrbsH6rblweLbtZL6yCBLPGlgNv9kH0QyyxYtwTutFKXdXNAAjuxSuXLmEiQJWlVX09z/q52RqNUKVo5y5Q0X8K6Ih1VF0V+UVK7e8TxftCzVO8PjgPhNJzxUjLZSLHEl2tAJaYQU3ZzqPA2CLyGUwnCj6vbu7FoN4Mx3Z5f2cLOvMo3deqAoSoeOSRqPCrFSnEnn/00o4OHyVL4eDgTQKOaMuM5LUYcxRT0TjExYA0WO3Sn/3ULUfI3uUeCnM5s4LbVheVLnLGxpWsmuZgVNdpNHICCwWvu5tbu7o4l+W4v2WwysRZxZKp8tpt1gWOZwf7ttup2067rqJbvUylloqtg0PTdpnkw0A4KaFwF8lyJHAo/oAOb7Z0EedsEeBUyQi6ZA9tQ8RZuIlgN3XTUu9p9IigqHK+JqXSCrgXqvFgKWQ5iBNEJC6sJL3oUp9liZnnIeBEB7mTgvMlfIjZPXyJlWxI1rKc2+Xdvb0+P7XpYm0lXGizobRWlmO9FDh4PzRAvfj4I4HDY4xNcGQFuRhhmc0pyScARUpbJP02AtIf/uyPM4a0yJJGdbEIjiJPH+BQMEMKmFZhVWB05Ns8yBkM730U09mZwMEEHjSgXPRyaSltKAW248MDe7K3azvtmnUbFes2qtasIthmTMJS5pmUFnAopY96Bu2BcjO4FZf/1eoNAQRLwg0QpSxg+DhrF/nkrHAcBvnaqrcbhhVxgY/vZXELkqYRzheKNxYzyue4P+KMpU8wRpPLz7FAya5j7hW/4e6oDs8A18qGuCYKc/O1guiz61v71ZtXAket2xU4IMT4XX4OOCi4kak8e/nCHj964vNCUusDlgOgRJed3nSB1/hQKlt0K5lx+NFf5OOt4+ZH+houJv7wIXAobaPCCDwASbIc0QEGMDQ24d2ZQYRRiV3SsUY2Y2vrNGsqsAGOIybitGvWrqEbrVi7jirMwaHRSvq3v1nAIpTXaTVAWFNTvEFACjhCQ0G0BFmG9E9WI0ZNacuSl+njw9N3Bx831hu807ipGFOd+mzUn4tCbDYSjQ4YoPE1+5wYRKMtiZdcreW0POJlgLf0SjEZCNmMUS0GYit7d3ltv3z9rc1XJWv0+1ZpNZXqTmcLgUPTAUuWgePw4MgteFKaSUdSsgwc0dD1IbcSyrWiW8nA8eO//NNs7FOR1CpesKKPKv6OhD6piYkTLSYVfbgsqFsOuA3aGy9OTm0ydqX4YuIpXr1csnajasdHBwLHQbejQLRVNWtVS9Zp0IGGlfBKrKbspi0N0TzUED3OxYEcq4se94ylLKuBm6C+UhWI3CVEqRtQi24vjJ4qzrlwkHi/KhfR3USyCCsGxYADjz0QSy8YWpu0stgIuehgDde4E8uU8KSmVGyXKeAcTRZiSE8uruzrkzeKOajW1jptL8hNZnIrPDzuErdy/PyZHewfusosgUPghudILG2AIyYJhOXIEorEc/Beg+EugOOP3wNHuJSHwKLbHh312Zgnn7MR4IiUib9nhAKdbOeIWMj3aTIaT620XFmrVrN+u2bPjx/ZMWOROi3rNgg2V9Yok+o6OMKtKCBMqZjmcaDSlrrbWw2wHlDkgIPsQwWoYEeZopPmi0kCiJwR9wS9LiinlDap6eN9RsygdV1pPLbKA+KDsOWezsKQAg5LsQalfMLD7CasSCvJaCAFUb3Dw5RsVUFKULa7+4ndDAcCBzEHloOYo9nved2FtgUatvl+pax+lv2jQ3v+7MWG5ZCF4jFTTw7PEbGPLG6ksrEIoECC/UZwFG980QcV3Uy82fgecbHMMRYjLIdSWY893r07tW+++cZOT95JDkgAOB2O9e92vW5He117efzYHh/sW7/VsE6N2zS3emll7aar0NdrP6XSiqDRLEGnQ4h5BxjgUNLI66g0fJAsYhnNAyVr8SGxEUD7LC5vctLJIsVNsUw0OmUuNQWUAQ5iCPW/mtd7FvOxLynk8bRbzYXIIsmyTRRMIUSAbLrJuBUshywb1qxcsZu7kVJZwPHm4kzgIFtp7fRVtSV2wK1o3kbJvBVjp2/f+eK7G5ZDE5F4TOorSQ0nl5FmmAVDGnwVfE2QYO+Bg5gjhtTGBQkS5KEYpOhitM4yhKuJlqVE78BxsLw7ObVffvWVwFGB++DkTOiaRyNat0d7XXv+6Ejg2N/pWhuruJxaq47KCj0pAeBcKSSaDkQ9tEEGOGrwGqlJSeCsunBnTeMx/agEqUgct8AhrSvmlxu0MYkvXwrkoqWktorFehBeMMlyK8QXyVqsyE78+zxogCOyP8CB5SDrCHDoVFcrSlXvRzM7u76016fndnpzZZP5SuDAraAYI4aKmKPVcf1Jp98TOIinpGZTlumWg/erFtGkio/AeJs+D/6jeK8DOEplPdVylbIi8qQXLcYdRa6j+H0HBzF4bjn8wf3rt29OBI53b08ycKA2J2bo1ht2tNO258lyIOzpIC5fzaxZAwxuLVbLmWo2UppXG2piQluB5aBBSSmqxulAc9flKsolaOS8lO1ZSBrmFiMuNfw2n/Tj72uT4/FATWOAHRSqPnsnHCn2ajm19WKu1FZWY0lMAmO6zNaK+mLl3K3QMIVbUSaVwEEqe3p1Ya/endnJ1YXAsaAnp9O2erujYJt2SmKOAAfDcD//7AujVhSprIbG4D7LPs35t4Eji6XSTc2AwQH/4x//k6xvRSevMPthM/h8fziJp7FeuAlwaKIw4EhmnngDcJy8eetuhYsynVkDNVezYYe9TuZW9nd6KrgBjkaN1oQ0dmE9l6WhQkrTEuBA8KsMhEJT6p5XypnAQcyhbq7UYaeN0JoNJ0rMu/ASOHRdoiCVWNSKhLc+VM5/jgXzbnoKbuq+Xy9tPhtLvjifzhIpBonmqS1giu0NxERhOYg5cCsRc2A5AhzfvH1nby/PbTiZCxx1RkK12oql1NqwLgscvI9Wt2OffvKZFGLei+PZlgJsuuMY583Xya1EzLFx0CPQLoAjA8gf/vAfZeAIAiQYst8NHLj03HI8BI6vvvxSlkMtCFyUGeCoWrdet4Nex148fWxPDg8swFFezwWOanVlFaWcc2VApLIwpFRH1X2Gy5BeIw0zSXwH1sRjjRRzkFEVJiRqF0oama0oPc30kjtMc8sBh65HmMkQTMsyeHyhotps7AU4OurEmE5smUAEmIJRlRotC0jDcpSVrcCQFsFBQHo/ntkc99ntqCoLb1Np1mUhkUMCvGanbR9/9Il6a1VHSb3AiptSzMGdiYCUz8omi3qcaHoqNMln4Pinf/qPBY4AQpEt/K3gILpMLGmmalZO75uReBEnr9+Yg+Ot3EoZcEznVi9XVFfZ73pAenSwZ3v9rvUa6DSX1qxDWy8FjrWl+aKksmWmCFYFDqhy6iqRxipTqTrf4f0jaSV3qq/wepwcSiO6UwpL9uK9wqFiz2eTR2AepfoouAU4qP2oGgudviBFd25ktVz4QJfUHKV5Auqc8/EJztzS1OQFtvF0Kbfy9ZsTe3X2TpYDcMBzVMTdNK3aaqjmhRvhMRAuvXj+0h4fP5EV5V1xKEjVoz+5mK0EOLJMTKl4PvK6mJDooACOjEqWX/dOrYhgtzOYzYDUyRfSwiI4nEzyMwc4POZwcFS4KFPmh5bV5njU79vzJ4/sYG/HdrptgaNeWVu7yQ1iYg5KCGdIUVo1K3S5UawDBDXpHtYCS0Pqc7kVLEpKYbGxKtVTyt7gM4g/nFb3mMsBI2o+XQMPSJNwlywlxRI+/gEgrNW0TRC6JO4QMYbrYaaIB6hx8Irg4HuKOcjc+FwqCxwEpNvggCHlAAD4GoKjBA7K9IDj6fEzVWjV56s2TAcHh4DXH+D4UEAaMcd28iFwxOrQiKozcelWo8vDAanPuPIwLgbix/prT2Xfvnq9YTmqWIL5wpoVaiqu43j2+Mj2el3rt5vWbVUUjHbbVFoZK+WdcIpiKmaNMkJe2iLdcsw02tH1GfVCAU6cB22I0NbV1Nua3hPpd/ahWaGpKJbMctbUkwmN81kggEDUOHEHeguU5KSt+h6goH0iwIHl8MfmGQXClX8OyzEhpd0CR7gVYg6Dn9F7rWWWAyAADhRtx0+eqtlJrsaYBNCUul6Tg6haF8Z8/6aY40FwxOrQD4Ejct8PgaPIe4Q7KRbuXn/zrX35N39jZ2+IOVZKTW2xtHatYb1W0x7v7tjx0aHtdlvWaTesTwm/UbadTtNjDvWD+gA4nouue+Z+4VpIV1dlspWqvie/nHpUOUEozdWfq0ZmLnDahFAwf7zWqLV4QO5V33hfIjwTZa4qrLKSFHfAWFIboRKryqtbkdXK3YtS2xAHMe4hZTy4Fq4rscZkgeUoKTs5u7q2X795ba/Pzm0wndtSKXhdPMiaqUYNLyZWGy4NhM95cvzUPv38M+lcZTnqDbmc6OIn7gqG9yFwhEV5MJUFHPEGIiAtMqTE9B9KY8P1QEHFRcVUcopja+Orr7+xX335N/bq119bAwER8kEooWrZDvp9e7TTVzC6t9O1WtVUcOt3W9Zt1Y1SPoWuSjlfw6WR1AiLk8lcSS9G1dTXWuBelLUQd6D+QqSs6i033d2gm1tfl+G60ECL8wTb4JCgJ6WqnrGkhYkIkST6dctCqV4xyNrLA0TRXFu6AjNrgRVJsQgle4TFxByj2cJOr67tm5NTe312YXeTmS24sbgJrDLcDVJJ0vckKubfj548tc8++0yTkXm/XHuauHheCEJehmLHrRHeYekzt1mQYmQBadFyFFPZPEjfHozvPwmGVP2rMTFHFc9YQVlXuvft19/YV1/+wl5//Y216PtQOZthaWaP9vbsxaMjO9jrWb/d1ugFeld2e20V5BpI+rSxIO0/0Wl096UVF6SwgCN9z3Wfbi1UtgcQCSBkK5Tq9brTajH+zi8S33BuJjiaCERRrCk1pfC1pCtvLveBG/Hq6ywRXhTdvIfHlWBeSFfanKhsGqyITxHtMBqCmSUwoVgQimsXd7f29vTaXl9c2s1oZmP11ppAQlYG0HEpvBcFpM2aGqs/+exTgUNtp9XqBjhijdf2MuTQ24RSLCxH0epnMUe4jyLP4Rco8RhphkXRjfDzWG4oTWcCB49RK3uDz6tvv7Zf/vxv7O23r6yDqIZTx5yvSsmODw/tk6fH1u8ye6Mha4I72et1rN1iuk9J4NAOEG00cl0Er9WrsoxOgnnMi0Z67hrtC6R/zp6GtlI8RyrdZ1mIotQYdMfjeUN2XCzAocrsAmbT3QqBqQbZqfrq8QdWA0rdV55hNIg1nAhT2hyCX3p5F3ObMitkRWMTnXhrTR+6HU3s/PrO3lxe2cXdyAYzlOlrWyJtRJFWc9ADPjIsKHQEP4xoABzUmnj/uBxeP7GZd/8VWhJiLmxMJ0+ZamY7i0IvLMdDDGm4FtzKBmtWGDorS5NMZ3SKheUAHJjaN6+/tS9//gt7++23rsdEDDObamTCi+Mn9vTwQMFnu96wZqNqBztd26E3te6i3rKshSuwFB+kUrrqv5pYXN2omrpLYVlfU3tPAIcmHTeZMujblsCCgsS0EE9AEWnnwJB1SYo2FF76OW4Dq0EnWurZ1dpNTSp0VlQVnjTMxfvr0tQ/5JWMv4p+Fg2b9dWj4znCYbr/F0pfaXI6uby289uhJIOTpdkcGSnFRMZoVWvuEs2s2+/Yxx9/bE9fPM8mH/P8NIvLulaZ+xEk5dZojViGVJj07FlmgSH+4x/l9LluQmJIAxxFUXH+Pc9QAhw6ydkEQb857HPl4hOIwnO8/vXXGr6iptX1Ul3yL58+scN+X2krP2PI/U6va50WRJebZoJAze5IN53nlJUDFokQ44bG9oBwjTG6iMUyWvkpqt3Xi8HqKiBMXeoOjKR9FUmE5UiK7NhgTWbCmlHFFs6QcoK908/3s8brJPCtabGep8ZyJ+I20IgsdfPUa7JcqG8FywFAiDtuBmN7d3Vr57cDG9AZBzi4L6jqFYR7gMl92t3fUbwBz6HxUklgrMJgklKwJk03PWl683AhmY7C4Pz3wPEnP/aSfcxx2A5Ksz2zhQi+GKCqh7WwdoKL6s29JY0ruDo7t29//WsjayEtBRyMctrt9e3p8RN7tLurMQa4lDoD1hrYfmceFfgx2lp7Yn0CX+7WHBCdOi2Qnt4q1khsqbO8aTJRLc0XEdXvunwFivxPpfV8+h8gofLp6W2BJEqZhs9VTyO9k7xSBwiCj+QCFlc0f1WWyq2dLwtyddlMs0Jol0SnQdebAtOVSfF1M5jY2c2dXdwMZDmwLCjOy7WmshH1/Grue80Ojo7su9/7wg6PjuRiiK8U+KaeIW+uZqmfg6P4EW4zZs8H4bkRc9CaEFXZSGczaXpa5LfxB4krCMvhY55Qh7s5xkcHl8/kYaSBaDlOXr1W4EZAinXY39m1J4eHtrvTU1yhQE6p31KD8Meje5f8r5dK2Rgz6d3yDmRn+0rWbzOGwftZic6ZRKjPmvTjXAsWwxfqcdqhlhNDmjZTZidGdSGUYKmDL50qkYQFFjnqLTGg1gNPB4bU8QnsYU09w/FOOWaHDCdjm47GmvAjCaBm0pQUfwxGU4GD2AOx8T17cLEUVfp1HLjcfPbQPD5+bN///nc1+QfOg0A1OA41mCdw8NpiHj4gCWB4FpN/rdikoB/WAsAPgcPf8PsN1BkCs4W9S3XT80GzUoxKYNEvguLri3M7P3mnyB7e4ojy/O6eWFFGKGjeONZCzOPc7u/vHBxJokewFT2sw+HYxqk3lVS0VW1q2vFOtyfT2mm3rd9paxyULyKmGIfl8J1zruNIwl/WhiZwR8hWKXsqHAwvViViMj88PtbJf9+1HQIPmhOxq8Q7pNrFCUkwvG5hAQj9MZqmiAVZYhnWtsBarREcz2U1Ti9v7GYwElgEjhq9wTWBAwa01Wrb8fET+/4Pvmv93V1nSMu0MDDGaiU3qpgqHYRgh7fBsb269LeCI5OmS5eRo6lolhS0lT3g0tiltB+VUhXjFi7PLm0xnmqo/e3FlY0H9z5XtFIWOB4dHhmthow4oGgVPTETZneN7zUBB3W3cyaeouHmJ6wJ1ejIiYJEZIMEv1iPfrctoLTaAMaHuml0Jc1TTR+R4NsuvemoVGYoLJqHwo1MWlhiGrkeZUfOagoE+r6v0AjJYRwuLixtk1iOahpUS9YCsBk+4xvD1u5exjOBXMpyuvA1IopO+7XdjaZ2enZl59e3GujCzDfqKzRoSRe3WslSMp/0B7/3PbkTRmDxOGg+aI2k/qKYKgb4FUoHOvShRk8KuG1xuZKQYkDqliJlASnAzNaXh6ys2CMbJ5GVWWWGynJCKja8G9i3X7+SrrLERL/hQAIfInssxeOjQzs6ONBpVhFKu1+9+DeejCRSIeiLbYuu6nDRrAI6OAJGPgOOdS112iEO8gmDAIFJxqTO0n3USvoeIGFstroqtGN26fLT9LUyGEy8pHyscHdJH9kgz8tF5zUUuQFOqTctueVo1KHxfbU5IOF5faCd99zGwVukTVQTBtPNFppsqG0OlYpcCeA4Pb+w2+FEaW6JoiLWI2llAMfjp481Ix0g8NjEMtVmw6ak1UkqGDKFGCyX8RnRpFVYo1Z0K3qeIMECOb8pWwlGNIIXnUJ6QBasuGho0h5aUrrafv4f/5P6Uyi0qXgmieDKet2OPX/6xHZ2erIk9KdGryevYcJIaoS6afkv5nDOkHuGoMAsQi0oJUwVT9asKBJ3gFJzAQAMcmNWOl/DQnOiNRu91bAmQGG1Z9WzClo4pdhGvpcmDjIrjH7WMWp5ZTau/9QGBKxGytYCGLx2AlDiHYbK8Bx1wCgJok9mBriaUkRPL51w1EAYSzWdCxyqnzSbNluYnZ5d2Mn5pV3f3Nv9GOsW5QF2sNXlQumV/c53vmOtTlMZEeBo9buaYKR56+J0XM9R3Iot95jcQJBhWfapgbspc8NyRFX2IYY06POH1GEyk4yAXsysXWv5pL1K3W7OL+3f/vVf2+juXu0HcBhV0dUr29/t2/PnT63Xbcs90PDEgDRZgjUyOp/uiz+jTxSAc+EY7Mpwexg/vu9SvZJciicgsK7e7CQgVOmM5yu+v1ImxHBZAaTbsl67Za0m5p7eiqVK6ViscFvD8cwm06lNJqjVsR6kst7YLJ4hpYoZSFX0csFzu804CB8XBZ2OFSxpd1tFMREjMuVm0kQCZS/zpW56u9VRE/Xl1Y2dnV/Zu/MLzfTgZ1ShSbOxEswkffT4sRb4eB8wWtSSNB8MgVG9SASizyoJcGQ1lBjzFEugC1MjM3AU98oW89w8vtjsgCsWaBTgiTOgytqQWyGNvbu6tv/w1//Wrs8vNDeUCxLgeHS4by+fP9PFI2Ad3Q80WYcb4zfB+z4x7/RxqF9jyUYjn45D8Uq6T5E3vn5c5lCyLrroytaqMvXYF/XQVUecg4qsUvZRDtDOvXbHWs267XS7smBI/xUoMvZgRrrpIyGXa+aKLQ3zL3Fw0mFEZqi9solFZiYpVgFQKO5QbQhydaYaDLEOoOh1mBTU1TXgmsuFYWEZEVFvMjnebgb3dnV9ZyfvzuzufqSygFzFwkU+WA3mopPe8/q6uzvW39v1IXXUoxpNjaFwK+dd9xtZSiw9TJ8jEC1WpDf2yhZ9jlhBkWL5+vL4XrgVBZEpwKOpSYWsUtlGdwNR5m+++VbKr26rqSk+KLmePDqyp8+eCP2swpimOVkAhDcpoogsIBFD96OxUjRmbvA+CNzcHLvvJ1BUuZ7YAg2pynAlTQSiCoyloGGb4BeOiNfHzZN7qTdsp9cRFc6IptHIgQEABARZC55vlQLHVHpPrZ4+LM+pdrm1SGMTOOBuiHPga9CaqlenWrU2o616PS0eJqPSIUtEnIJOzU8d2c3dvb19904jMV0b6iOuOt2ePX70SPzG6cW5ahhPnz/XIDnmq9IXjHoMdwiH4t1weRuk3EqsL0+tCWEYNsDBwLiIxIPnyNlOimi5D3qvgpcsh9JExjxRdV2WbD6e2Nnbd/blf/m5zccjqwammQAAIABJREFU37rETtV2054dP7HDo30nylZLG97c2fXNpVom6TgnegckVC6n8qNpBYXk+WWBQ6Z/4tNyGFjHjFAYV4JPwKGmZgaxzGZyH01OpLgHJ+gACtmMBrnUGLTvw+oZB4mFwihxkgEFlPaUIJhsBdZUWlRvhYjUtBivYT08IPW4p1bnzvh8Ef6juMhr0VyzlvMxADsW/ZKyAhSACjhev30rF1Mc9FtvtmX5EPu8evfW9g8O7LMvPrenL19oSvOaTVWozCARcRtqeMoGPmUyAgEk2vAfaqBn1GRR7BLmJdzKb7McnCW4BC4wFLhWtiyW2jH/n/7dv7fh7Y21EOeUyzqlL54/tb2dHZ/vhyUY+dBaBrowHxTGUOJbOtmJd0kJU6SunWiLlUZW3w58OxNnQiQZKjDYUYh1mFEeY7mQZsQnI6MLcRdDBsGGBUCrUjbFr9QJrz1sqpySYi5txOqPBW5Fk8alysL8q96aLFekshqlATtaB4BNa9YpAvKKiHnKcnOAA1YZy8koK6wIFkxyA/p8maVarmhyMa7l1eu3mllWZ/RUt59qJnUF5tx8pIUff/apffrF53b84rkPe6lVNBVoRPbC/NbCpiyvb8McuGNUj2+4mC1OS2OfIiB1t7I53vo9y1FYOCdzigFg5mi55rnzCpNOO8fC/sO/+Td2efpOVmOn1bL9nY49efRIn6lmatjZfKaA9Orqxi4Z7jIYisPgBgEKLlar15fCmp5Y4o7BcGg3d3fKdKTlLKBe0r20jly7WyjZy8UsRYb12y073N+zvZ00+JYWANLtCZN9xjZkQAoTiCULZOzj0qaxigMhEa2WGlBDawFA8gk+UX7ghmsctlZ/TGQ94DoIhrUvJoEFMlBWplq1bg9upq0JiZBXTArg8c4vr+3tu1M7O79UlbnVbHvsUSpp2C+v8+r+3v77/+kf2PHTp8pUUI4RayABwL1EXhLyBMDhkQAqf+/rzWKRRGXIcxBw/+hnP87WlXs6szluEp4j6PQEuVwlxciB1H8KOJTtrDw54uT+53//7zwotZXtdTp20O+oaZrTzIuClyBo4+JeX93Y+eWFpvUOmW689Kk8jU7X2t2udXs9a7Q7UkVRuLofjAQOmrOjbiG3l4JVL+uTKVEdRpSzsHqtLGHRJx+9tJfPn9pOr2+T4cRmk7ld3dzau7Mzu7y8stvhvVyK09rUPTwG4rm9utvwIJUMiuCVYJrJxpWSB5zdtgb6a/LgZKQ0Ft6lj5IcYFHVRZleYX15RxOSYYF5j4yOoPqKppU5qa/fnCitZawVM0nV5rku2c3NnU8XrFbt7/+D/9GOnjy2arOuUZWYJsBNiZ/XrfuaOhAriUfH/bsFcXB4/JT3+QgcP/mrn271yuYVGi+obTU6pT4VD049s8C0b4MDdH718/9iV+/OBI6DXs/2+x3NG6W2Br1MQIbvJ9XDYpxfXQokd/es4Jr60hxEO2QepIDdvvwsgCQ+0KyxZEEIaF3HUFjPrVHYa1knYqJup2mfvnxhv/f979kXn30iCn+Oyns205jrX33ztf36V9/Yyfm59rNo9QYzvHBxBMGo0BrerA04mAREAY3XwQX2pUAtcRCAQ7Ui0tj1KkujASzfg7nF5fR7Xev1OmI4ezt9zTXDbQHK67s7geMdmxTKLkNQsxY/u76V2+js7dnf+wf/gyb8kLoyGrvEgVNrKFN+PEAIcFRjJtjSr1Ns2gpwaAliWI6/+Bd/mYHDA6soSiXzXACHKqIJHB6cOjh84o3XVtRux2iicsW+/dUv7fb80tbzqcCBVqONsru8ksB4d6cjcBCoQTixWYnZ4Lf3A5l4bgCprCbjMY+jAcuJTL+e9WVwcwFGjMzOUu00pkrC3wUDcVe21+/bF59+Yv/N7/8d+/yzT1TbwaUAKsZd//zLr+wXv/iFvTp5Z8PRWODQxONS2bce4EbRcCaOglhN4zR1WD2+IJZAt0J8g9WYjn1Eg4uO0X/4tEEsSbfTtl2E1Wx/6HbVpBRrN5gOMLi/tzcnZ/bm5K3SW7kUBcImC4vl6D9+ZH/37/93mouOjHDIoUrggI8JEgxwyDKwkiS5f5+R4nUmP+S+NgNwSBT1l//yr35ncBTdikwR1cZEP2dmyyqitWEmT159a8Pbgc2HA9ttt2U5mHHO0Fk2LwEOOuvxw5x41QYWqzSba6CM5GZwJ4BoJYaYUB+3GHqFFTMumKtFrKCBKK7X1MUoe8rGm4fnONjfsy8++9R+//s/sE8/+cj2+jsCDuBgY8F/+cWXAsfbs3NNDMZiqMbDY0jky9ZEH5vtTCiWr+2ZR8wOkwja+1QZccWcUqhypAc8F2Yckg6X1t/xAyNgMJesWlVmpBERlarWj71+eypwrNZJZ5LkjASs8ECHT5/ad37/B7a7t68sBcDgTlgCRpANuMUIcT3SzDZpO6Q6SCMifhdw+KnL51IW3Uqkt7EBuWg58J1psaSqs5xWwHF+8tburm5sNLgROA66bauWPEikSLbX79h+t62gLXo8edGAgtT2fjy227s7VS+xLCKlKIIldRoox525HsVBwkhobWRg3AND6eredY/5pqbzycuPZDWOHz22dqepoh/gOLs4t6+++sq++tXX9vbsVK5N6XLiXFBg4VK0dYkso+03td9hcH9LN1c0daoTAdab60vNXwUYFCDRn+JOKSEwX2N/p68Dw99qvRmBZBpqi+UgMH97cmav377z1kk6eNDokoEwp6NRs+effGpPXjxTNhPgwMIute067YILcGgKQpIxSKvEYBk/PNtuRZYDt5JL5txFFGso0OfbAWmkueFWMJPoOPigCx6RDx1pV2enmugzGdwKHLvdjlXYr1KvKlvY6/fsoNdSzyx5PGQXf0eW4Ks/53bPbNAZNDbLdFyU6/tR3ExKPZ6W8HJama3OjdEWyEpF/AcXnzSaGANm8dnxY2kgACVbJqmOEgx/++23uhEEp9e3txrtSPbiwWi+VVLpNdlZtWS9ZjtbBszrAWyuKSUY9UXIBJ8AAxMOZc/7Bhx7u31lT2SEWp++WnkKqscwpexnVzf25uRUX/M6CJSb7Y72sTR7Hfvo8y+sd7Dv9aaSafU5nXFkduyTi4F+oQR7CBzhiuVVshnqJSv97J//xUa2sp3KQg0H176drRTBgY6DDwpwZA/EHNdnFwLIeHBne52uhsCtp+hHy3awsyuV+VGvbV1qDVrk5/M2uKnMvtIFns3Ef3ChIMnIYmKJL88Xego+YzmYqQ7YCd4ABYCQxJBWyiptDz0BhJvTabdk/olZ3r47sddv3spisSQQ8S/V0IurSx8Qyw1GmpiGwMwolhGIpo3ZUXGVECmxtl5LaYrjQIQE6QVb3O22rQ9DikAnaTip+uJO7plNqsH5qMIGos7fnJ7ZclV2Cp+hNx32v3RFl7/4/AvR6SLvyqwFmam+QiCvhuq0edv5HyKWQrkhzUsBmXkxNaWxxCc/+Wc/2xAY+wTlfBRjERxCGN1nqWoXZXat1GD6XZrLwQvBZDGQ9vTNa+1xYzUGMzewHMvp2B4fHMqtAI6djqu4uMDc0NhewM3UTV949fZuMBBzGBpMwDIde2aDRZHynLbIpD7n8Z4wVJ7ZoDL3a5FTzA3Xtud+V4Hs2cWFnZyc2Ks3vl6DGeq4EMZPXw1uxa1gvVSVJXBLIx15/9D/sVslGGbSWcUh1G52elrHQRaDpYJOBzC4O19LSyV65NkXu1pUoV1qqjEuElLw27cndjcgQPYAs4mLPjiyw8ePbO/JsWtHKxrMqaIloxqg2jUkL60IARiiyAvgkDgO95RGdOn+8jdwQ/z+j//yJw+CI7SaH7Ic7npig7WDw0HlC2vwY8PbOzt7+8aGd7fWpeKIppKgczKxg71d8R5Hva663TSwni2PbQ/wYgS19qesVro5sfURV8MJH9zfKpUNLYWv2vC1GvH3vU7fxpOhLj6ZAmTSo0eH9uz4ubIEHod4g7ll1DHgE/q7O6pfsAIDzgUaX0EvjU0aGVXS1kesI6CbYtXG3khN7AT7yj4YQAAYcCWAQRMJq+zNpcEKLsBVc2Q1g+FY5B5bFuAoqBBNlku7HtwLHDe391KM0fa4c3Colea9vX3r7e9bqe7yRqqxAY4Yby3ZI6D4LeDgUEiOELyWNjX99EcbtRVXaOftgNsjrSOVDXBocjFV79RYpEqpT+fQjhWC0gH0L0uJqJJyoUf3ij8ABx1vO11fk6U0EBaRmkcaSK9x1rqSrhaX/oFgjz2sieNAwCuhDYoruaWYLlSyZq2plZ/cPHw/668ePzmyF8cvBA5Gbp+dnYlLOLu80OvYO9i3nb0DuS9JEtNuXG4Wbk4pIt1l1JI0lhJgOA0AuNBzdDowsN5ayWffIOGpLNG7E3euZkcUhfsgzrm5vhMIqrWmrSoVO7+6U2p9S2DLvrndfXty/Ewl+0a3bfVOhxZDPY/AoSF0PlaCGCT6iWJeilxLylbkSlZ+r1ScQwZRBMef/LkX3mKyjyuovdiW0t6CG0ndXNnCntT9TrZC95i0oHlHGiLai3cndnV6aovRREt3WryJyUhd8mxienq4Z7u9ji6mF6tcLeW9J6GoctGuNCVJNFxkJhnUtubm4N6ISZIyi+k7uBgNvB+P5eqwLpS6nz9/bju9Xa0wPT09tbPTC+1X026V3R3b2fUgT6uyuPi0I5LaMmJak3kQObtEgdelrEj7Xnx7lIJlTRZyDsRdrw94yVZ9kX7PXcuCpvSKlSM3dxpgGxMEru6GIuWIQZjws3d45GpzxkEhg6RHNnWWIfJR4JomGClsD/ciCOTywGz05NLv14Pg+OMf56MmRWJtgaMoE4yYo5itaDSCNgq4/D9GNXKqUIIJHO/e2fD6VgPh+o2GrRlfQDN1vWLHh3ta8NeD/UShVWO2hq/mUDd9siAARYEl1VWtjQCI3mwkPQRk1nyiPSaxxiIKSmIyZzOd8gAHMQenj6EygOPy8lqWCIYS001JXSOiYWlhRUWbM6TMh7BAikVLBoovYoqQ63GxVcxk9FMKOLEYsd2JbI4dLQD2fuiz1gHH7WBgt3dIF+BRK3Iv6Ekvbm7U1LR7eGT9vX1rMQYKK4w8MJUUeB6mDarew7mGSS2sgfXFBrnViLAhhgrHuE3+Rtkp3iMsR9a3ksDhwaVvaMoDUHQH+fQ5rd9QW6K7FWcL3eIADqhlaitkLDfvTtX/ukvnFjN/x2PR6Ec7OwoMxRK2O+4W2L7I9J46mwsAiG+elu6TqqeW8lDLKdti6nGAM50s3uNkT7zxOam9AQZXCuC3mh0FpFgPMoY3334j6wF9z81yLgMeo+1zPSQM9s3SAESBs15PWtPxwB5eXwTnDLPWkjP7FLUXLilNGZxMxsqUbu+u5bpghO8G7MD1XW7LddnGk4Xdqj1hKlAcPH6iNJbUS+6q29NIKC3p4bno3VXQ6n3EGgUFWSkyIwdGHG5ZtsScFhcIykJz///0Jz/MmpoUbW9Zjoeqsjx4kGDeiEwqlMCBCaVqXK6JOkb4c3d1aRev31itvLY++gVqI+OR+lX6TS9IAY5QjwOAjI5uuGiYeEXuLlHUsh4UwzVImH2zPjF4mUCCykzCnZSlQJYJbI22gjkAQjX01a9/5QuQx+xNWShm4GK2O+l0armPR/0ARMworQ8QV2nIS4BQKqzUU6OJgpzmua/4wmqo9pPaO1kDhvTxbnAjJhRwslYd/Wil2pAC7Z6+n7uhGFpWeRGIai2Z2i3qijlC8aXXQNM29xDeJIFDcYTIzVRoyzY2OURiltuD4Pjhz36svpV4UwGObcvh8YRbjqLox2NFPyUislKvaYAD1TmajnfffisdZavsqzRwOQyNY4csoEA2R8FKi/YQBTMym1VeDMjHvaRZXbWmcyFqd1R7gEZ35AsIUW3BXdxRnxkqUPSg0JlS/pYBr/AcvU7HvvnlV3Z1daE4ApliNAMxqY8aTmw+UtdYeg1MQxavQcaisZbeuiAwov9I2xfkyirOxWBFsWjBKfiKr7HdDG4FErZj349YKcqMjZYY0eFopg1OsLN7B49VkmcUg1xcvWkNBscR72ltmK8QEdOfwJHFEQVwyIYUABL3K7unKSCV5fizv/JsJcARcrHwSdF/obFJMW4xRiElLYCanLPJPuWs9U4vgh7Q4cBOX7+2m4sLa5Yq0ngyPI7N06TootPbHdvt9wQU4g7pP+k5SbvqXZfJWAb/HP0sWuuK6aQtgibioe+vJc7Q1sc5hBgbl/qu76Tgt7urlRTUNr78zz9XSkytot6oyg2gIVHm1GMVaTX1f7DSI2UdKShWfUetDu5KHRS4NY97IjCWTpT55fAtqfaDRFIgHiEHvNVYJyzF5c2t1VsEmy1Vhm/uBtpr3909ECNa1RqylmINDYmjvUOu3ofT4gIBi3ptdHF8YK2PI0njMrhXqXMljEB4g2Cd9f0f/fM/37Ac2+CIrZBhOXIzlW4Kmg512/Ofp7GBTtHptYpN7ofu29+dWsNK1kHEgyoLxC8nci+dRkujn3Z6kEZwImw+qFirC73snWu8Bi0CTJP+dNEXvtzYX5epZ+by4jrtTaHW4dyGW6audVvuVtg6gBX55pe/FIg4xQAOQkoXJsUd9aYDItaACQhpzodGSKc1Hfhu3FK4Mlmi1JMjJnfm+o/QnrAggLZIBaWjIfStCLCb+6HT3+W6qPv5Yq1At9HpG9asSwrbcXeiIbtlhr8kzYYG8XqmRA1G1yRtTYhFBVm8kRYYBP9RpNAzHemf/8uf/EZw8GDRsR6mJ4850uwKrbgIcMSwOSqjDg5S2rfffmPv3ry1GmOtG03JBgEI63KQ8HHTqTPsdslcWtZvdXSSyVZ8gFta9pMWAZKrO3W+VvCI9YPoIn548+ZEoEAc42yr93l0O33bC5fS68nCff1rwJFWd3GDotVSnEXNuv2eHh+RTzRgR/2BEylfDUCYTpwapgWKmVtjBaEKjJcCQrCprnQnlfWKM1VY0mSqsgCRLU4wweVKTAhoWqvXtcMnT+ReKMxpHZjGZsqZZGO8Xbzj7RsxtnsbHBrqmyKRnPB0ljvrlf7J/4LYx9dMZfx6obuNByjyHvE7AZR85URqm1wjx3f2VGhkCOp8pl7Zd29ec0dlOeqUtgn8Gk4O0VKAaguAEKCidaApCVCo95T0CmldrSZOQfpTshA2LbU62f54UlIG43KSsRD9/o7eMIUqqqgEoo8fHws0cA5nJ2/t9u5GbojHzJuUvFmbU6tdbx1Melq/UU6jKlBspVPL78KJRPwGGFDSq2ErLfwDDIAvdt2PJ9OkuF/LPUDTw1mgOKM6i/JdK0IadVuXatJ7PH72zJrdjkryxAVYDqWhSeGVDf9PboQCoX+kAfkxrD+JfrKlxalBPsChDPUv/hX0+fvgCOuAz9qoyhY2AcRkfmU5KcjxdVfKrdJYaMrCK41iOHvzRtR5E1WTutPK1oRSJ6tnuTDzvBt1AQRwSDGe+kw084MUGXAwrFXgWGiyD2V0aiTqoR1NJFim0ZgCm0ghSfhqAof6PR4/FTjIJAZ3V3Z9eek0vMCWb0tUjMCe12pFvAd1ErVU0MEHuKH2127UlU4nPUowuVKPxerUKQ1TEwMQKhCGxBAuhHEV1EUoodcYgldRsRHRAbEH2RED/ymw7T96JLKNtBXXhwWJDvpwDWE5+FwER9HdB+UQhz3cjeiC4Dn+8n/9862AdHMGKYgMRXrRssiPpml5MmtQvsQcqckoZoVTT+Dvby8v7OztiU1Y7rtcahpgl+yBDEDgcMkagGEEJcUq1NtQz7gXOtYIemk5RLyLHeF0dtp9daqrmqpTutZpJb7o7+yo/wNrgB6VG7y/fyh6nJsM9zAdQzzdKLvBekTRDOEv2c7VxaWuG8EpVgdqPFwFlsT5oTQMRv0pHgjKpdCINaMZa674QlaDiT4pxabCqv1tWFeUY4AOcU6lZKPxxJcc1ZuSRzY7XcUaxBx0uEGVax5HXO+MXvD4wxd6EJa4Uq2YyvrXeR9LuBV9twiOv/rffvxBcDgS84k3car8wfJpwAEOvg9ARMdqU9FSGQcB5Oju1s5OT+3+6spmw7HVaVVgf6wKWIx38sEuzCkl1Q1w0JQklXZawkfMFTUNgNvp9dTbQlCpi5I2IaHW4oOaChaOiH+XtR39XVkNfC6daDRTj8dDdd8BMPpBdncYDdGUNSGI5n00G3VlOWQ8EZSzozbKDmE59JnmapXXF9JX0FY5VKvlxLv20jRCWhQXMKFqo/fayCplIASnUtkBaupPewcCKEIedb4lypuA03usNne3abaV370NcGwPcaGvpQgOFRWjX/af/e/vW44wMR5XpBUTqVU/shltHZLohtZF32QkU5smF8dgeF4iQSXR+c3Fud1dXKinBUux1+sXwEEpf2qluc89b7NLRYLdRppc7COt2b+ixmRtbmIMEvrOtYI5VXDXJW9rnM7sdnAv68IJ290/1Hikfm9X1LOW/y5m1qizlZpJO3O7ujizdrMjMU671bLb6xtZD9hWnrOh3hIvckXDuROAzvNEmsr14PUoe1Hvy1SqNphQqdrTIBgEy4y9YYgLTU2Ic2SHmLNBX7AIrZr2yB49fqLgWP2vWmLo46T4+bYl0Ne/IzhwS8WAFHOQgSMshw9P8+EkOoGJ04g9qNlWgcBh8nX6u0LUG8h0YHnjEh1mfF/B3/m5emkpvNHsBOeBK6GvhA41SvoVY5V5aj5Kg96YYQo41PJINTRNBIZl4iTSBaausEbLvvzyS7u8vrGr2xstJG62u3b05NgePz1WKV1pecrCEOFQELu/G9rp6Yk1UFhRAKRHZjLVuYOA860JNCflxcCY98F7VdDJ4BQ4I42Q9JENE+oo85lbDriP0KMyp4MDpngDldfSZjiDWt3uRsNc+0mBcm/X9g4OBA70HOp9TZMBuF9aMBwnOj6n1oPgYCAMH/pQ1pNcUhz8CCNKf/GvnD6PAlEwZgGOMFeR+uRP4E8WrFxEvflIpOiXWKvSSiZ6eXpm16enotMBB66C/bB0ulcpqiLjp/lohXTfNB+sy8424owSlLGXycWgRmWYOkTJ1A1GZoGP/Xf/4d/bq7cnUpTTkd/u9FS02j88sE67ly0f1tC1Xl/W4eb62i7PTn3K0JI1YjzH2g6oaezvS8pICwMRbhBwsXxAUwoTCSYBEqV4TSj2PlvAMeL7FAlVHvcqtqa6U/I3Yo+lCmZ0018P7jR3FAaWdBzXCUDUlkHPsFYFpD7dbDXo5q0vUbxLa2DlXh4AhwLZwljNIjjE9fz0X3rHW/jOqP+HqYwUqehqii9D7XfR5V7g6mOiDJeNCivM5vXVlV2dnEh0TCBKnEHW0mpWrcFEQLrkKeat52q8rjMDvQAOTDs2Q6OstU69LJEtJnl3d1/VVNRa/8f/9a/ty69+ZSdnZ7rYdVLRXt9ayAKaXhNR9lOp2E6/ryXIN8z+vDgToyvdB91tpbJ9/vFH9tmnn9rB7o5AhObU3Wd+8T26d6nAhKEsGpJPK0MODvpJ1AcjqZ32pivLoGFK2Q2ASfvezq+vrNkl+Ozb/sGRUmh1u9GghTvUOnLnV9x95ORj3JsoyYdmNL4fmU12D38TOH7yL6DPWU3lv15MW52WzqFQTJVysLgaXErmwlKemEXlErSVRiLc3V4LHLeXuJWK9JcMvSd9JQil1tKgB2bFYLmVhqvQAwKRxs1QXLP2+ec62ZWacn40kxTu4DsGo6H9n//6/7aff/mlOsUI4KR7oCEobVqA0CI+UUmA12AlpcKXF+fq1MMNKnZaLuz3v/d9+8H3vmvHTx7ZaHAvgAMCVPTBCehwreZZLMGNk+5jPrcRlDrkGJOQqXbitqteNeUw0/isQJSCJWzyYmkn52fW29+1J8fH9uzlR+62NbEZ9+MuSOX4NBYzDmcxsAxwVJNl+RA4su2REblEtiIN6V/9eM0bCxAUCa9Mi7CVJmVFmsTZC71hQQoqsmhzQKnVbbbsfnBr1+/eCRxYDIbVsqKL1FVjEug+Jyth+BrgqKxFeAEOSeukMPMtTbglInnqDZTQVSWtN+z69s7+n3/zb+0Xv/xKPab48GzwCbUQLEKq8HIxudGkxtQ6xsN7WQ7ApyXKpbX94Isv7Aff+469fPZU2cb15YUyI1zPhpQhlvWgqUgBKVVapIVwEiQkS2h/rQFh9rpP+ANE0l/o+yb1+enluR0+OdbGafbVaxz2PGk1xBql7dOKvVLKmnimTMQTsWEM290KOTIvs87ndrzvVv6ZZyuZEixJ0xXwFjjXh6hzBa4PMG2b3s+ZV5b9DQf3Nri8UAHOm60pYc8l+uFmN6tl62DyRan7uALiDMr1TRXNKMYRxJLJeK8HpFGD4TDsfS+X1FbwH//zz+1XX//a3l1c+h41UjOm4tBzksYnxPvzhipUWvTuAli0FxNxMTC1v/fd79lnn760F0+eyt3cXl+JZMMVcc3ULZ/Ua+rQm441QEXNVWuf6yHVOO+XEUyMn04tBqIAOKFMAKpUbbKY22A6tcu7G3v67IW9+ORjOzp6pEZzSgOyFgpIvblLi/5i+MoD4BAv9QA4NsKPD4BDwP/ZP/de2UzsE30LmVx9c25lESQBDn8RziwGU5rTyl4tZYcsF3Ryd2uXp+c+6UZNPsyrKFm9VLFmhaIcO+x9XAJiIMBBthDgIJtgMC3gwAIQ0MFh8BoYukKF89evXttrFF7oNNLmZw2jBSCkgFFVxo0S9TNeYbWSlpVxmGg6ASdTD//gB79nL54/sScHRzqzk9FQ/MfNzZXYWGVIGhHhnfFwJrIGpLakpurUX9hc8xlqPjcDwDAmmwalRlXgIGu4pxDHIJn51J6+/Eid8zs7u6LSIdNIYaneBkWuvbk+li1LR2Ou6HYAmrGoBQsSron7mIUFxfHWf/EvvDUh03MU3IJgh9AtAAAgAElEQVRbjjTHIVmRTQsSwAm9aT4p13e3ej8tLoES/HR4Lyn/+cmJN/xQU0GNjcBIEwlL1qUcz3gmrQplRIHP8qJZikCUvhiffeHVWrRo0MrSUSwXdsfjX1xonhZ7WlnJiYocMkrvhDhDk3gYB1lVfYXKMxeny4hoqrx0y1crAscnL1/YsyeP7WhvN+srnc2mNrh15bsavlUF9fHXxBnK9Fwzp6yC+R6AwuBhWNk1Z0gck4uZTFxVUM0UocF4JAtD9vL8xUd28Pix9fq74m3QkCqITuvVCWIjtd6w1Jkl8VpKxCEfAkcVfnprnUa4y8xy5DxHYRFNilLFeCafyguKr7MHTcEo3xfXDzkjVbqvB69DHCmmXqnB6c2rbzU6oddi6o6PaGJcQbCjgEVCIJhShulTIWV9lYa0sCqjkVcO02B8gjNuCBeRNobbgeskLq7u1G97ez9UISv6OZSiM0d1NtXrY7gs8Q28BwHpDiMj9piyfGA77J5rtgUO3hfWnJoLUj80oNw8mp5VD2FQDOJoFufUaj67A9GzMhUvpWvmBywp/AjShXZT1gHLgcuhfrK7f2C9PQg7BsWlHlqUaqn4p3oRi4g0GTA/nLICxQV/2+XYApLEwBYKcvG3vxUcRQsRYAgAFcERs6WUF3OC0pMFOLScFx0G5srWNh4OBI7B3a1P2IHY0mSkhZb9NSm0UZDTHHS2KXhKyXgmiXyqPqLAGVKmCzsBpXXjlLCZ+KfOsZnd3TN0bWC3AwByr/I4HfsuifNVHfynRiqCYrY8U9dhik7H9SWoxfgeoIlhJ8Q+AEXD7hdTGwzv7Ea9vRPFGQTKDJLzvSg+wwyXx1MCEjgNTScUmVWWfuNeWlHmn9Xt6OkT69Gu2e2IASb1pn7E+4z57zqAWPlVtr8ydy2FzRbFpGIzFtz8qlg3+53AkRNjueUoBqn8XIX0JGJ10OTmTFON04hqwEGFFXC8ff3K7m5v1PnO+lDEPlgOTDr/5j+CUHawqDDHSVQjUFp7gaYjrdsiU9JssKR8UsOxJviZ5Hc3rKa4HwgcVEQ1DTB0lRLgLn1wSuq6Y7AMgiCNSNBIprpeA8PffBmmFxi17kOKK9dj4Lo4/R5vxIwTH5eAq4EAC2W4QIE95O8TV4PqHJq90eza808+UlMVsQitmGhXgb8AkTYjKH0lvVeq4x9hMeKgypIHR7GVYBShEYYgspXs7yMg3XYrGQlW9FuZWNUfehsc/l1PjYIDgCsg2IMI4yJPx2N79/aNOtDZ6Aw4+L6ibswmZhbqnKl71Feop7D1gH1u6fmRwulkpp1sMt2pV5epg2ohKNdkQeiWp7n66vZOVdfJdKZ2Q11SANuoqkWBvlnJCQFGshRYMFJWKssaMotUUY1MPrHQqRcvmgGHCbwGsoHJWMovZSPrsrIX5IO0M3AvIbvIOjQKEllftax+FVoR6Jd5+dknasnUqM350pcrQ5NHMJlU5QLD/0dwPJSJvpfKEpBGwahItz4EjvcylS3LUQRH8POcNuZSBDgIRC8vz8UXzEYjaxNX1F2xDtlCYQ11Ot9XRVY1lYroX51KXEgym6L94Q+W7COpJvfQUYBar7VkxgfDUQYOAkiGw5AaqlWBUQq9tkr7BKPEHZB1TOXROngYzildaT58RUNuE+8ShTcsj1oBsAKaMTJXw/dsPFPJPqSC0pZqbgL72phI6OBYKA4pqUhIzeDg8JG9+PRjzQDRXDKt6mBgjKvgizfV3WkeUIb12LYc20Ao0hRFYvP92soWOOKBPwSOMEfx8223UrQcql5SPxA4XLhDADgc3NrN1aXd3lyrPZKTCnh0AzSGwa0MAWnMDQVkoaJynQSzuGbK/3keilKMVaDG0mp1rEbKt17biK51AsahC4GG9974rDZAxMrtuvXomWEcFcVAxkGkvhPtcJPmY6RhulhA3B2yQWZ7uNqeMdUQX8S6JQ25I+6gaCd+gvFRvN6pz02HBYXuV8EQsky7ZRd6L52dvj16fGxHx8dpITH7YX0sAuAAkCE00vPOoK/dnBQB8JvcShEM2yAJcGQywe1UNh44THgW+BT8VzF7yYadamdKGqcsqbMLgile0cijtkECT5Wyp3Z3fWXn794x70ngQFzjQ1wdRDCo+HUsCRwHlkVjodLsLx9F7UPjeR7aKdU/Wm+ltkyX/GUxUJIc+LB7KHM4g6qodwpazAMltiEIxnKJP2Ce2HQi5nRw6+V7zdiIhu2GZ01YKFLMeouZ6m2vmSQBMfpZNTdj5RA1kYrWmNWFyGeh7UyAg0P1+NlTgaOzs6OR3rIsaW4H7C/PpaA06S00AiJtq9hOIIqH/CFAbH+vmKkotuMa/CZwZD4+G7mQD5MLy1EEh5eHPZV13t93wPGGuNHaUIi8bW02uL22kzevbT4aabqgFOWkrBpFDX3tMzUw75h54iqIJxqo8eHsWuMzJ075PqX2ZlPPLzeJAms2U1WTm06nmw+k9wtMrYLYxCuh9MA4IeZDYz0A5d9YDxqSBrd3dnt7rQk9PuKhIVdGkxQyPopkTAMkeMRSKL5JUsC4Vlpbmlaa4mLIngaowxi7WWvYx599LqtBOQCLR2xClgLbqpQ2VoamZirAwZUOYDxkPR6KLT5kPSJOdIW9Jvv8bB1y+bASoQH4TQ8cfj/mfmt0h0YVpoV83FxaBlSGR8uoCFZggSNAQwE4hjc3CkIJBjV1jyotARhiYjq7SGPpky1VbTqjM2zgczqGQ9dHzNPG52yTkvfXLKlFoERLIzBjLbf2wtE3Q4ALL8LyPlJbDd1fCCSAA52qk3cVH0+tvte0iVpD8L1NE/FQf3fPdg721Tqg2IB5XGllBtYmTrvUXkpr3YpgL+6Y/z6d2adffEeFthprQNCIQpwpLfcmJam/CmWOOOkxSnI7+9jOYIrhwEMprTQiKbPJxD4RkHo6uLkm9CFwbD/wh8CBOeeEaZJeYj/x2VKma7reKs0MY9rg3Nk/JvuyFQC/jOCY8UriOLyTPetOn471b10sYho+p6YhaGaBnP+RIdWwJj6pVyUChrNq+6OTZmQEci/iDNgtN0+D3dKkPQpsuLe0ll1ryqVua+iEE+N0+7u2u79n9Q56C+88k4pdc0hdYa4Z57SBUroHbHTwM3eE1oTF0j797AuJkaq1ujX+38bO5TfOM0vvbxWryCreqoo3SZYs27Jsdc9kkkWv+z8Jssh2EATd6eme7mlkk/knsgiyCRAESICsAgRZDJJFBkjcM0ZbtmVP25Z1oyRKokgWq3gpsga/5znnq49s2d0ECIl1/b73Pe+5POec53QX9ZhQUNgLgkwlSysuOKUzZV5tzWUN8n2CkZFlfSr3rNgnHNLvE4432aeZkDhspX9E2iSmF6ZwiFu7AcIJluGQFtPCpr/ceVZe7Twv44MDnVg0hWo15JwYTteYDIWulCHPOtureg6qtamJoO0S8pPDsYRloe32x4q6mdGdhMKRTU1SE/IfmTzjGohOjsaHZXLsvlZVfsVoLtYB7cVayUmERmq1X+YhjKN0oN1ywXBEVZoCoTkx5/apYqyntAdJuhBuRPm9W7fF1DOnSZYd1ZrieLOeEo7StLBkOB9CUa/PqAtFOpup4S87rfl3JuEq0xdlGyKp/dkv/80Fs5Iea/XmS/Dr5QvIeSzVy2rCoQ0NVn4AL9Sy6jI4ee05VaTvbD+TkMByI6cQx1U1gJ5azbKk0AA6GZoGA5nRRLFg2N8UDtVbQJ3QaqlgWPeEpgjaa9eA0tJgdW0uEIbz2BHF5GFGMHMZLfE8Qq72gmi61oKC1AZvCPqAYmcqvzKRqb4VIHUV+TRMWUWIS1mhSixbQkhvvnurrK1viIgFTabZb6enimpoQQANzg3U/VwSju87wG8SmjzcyT964bOTpBbhqHdmpZf7h2zUZc2B9y07GJugCJw2QhXoYMdnwsF3kL8ACGNyJLxhCJGKiVls3oBQofL5nKhgB4fAVKnJKKihQDfpbpuZHPeEYGaUUDxxc1KqZHpn+VuqU6T77nUlh6OWSSrF5oJ4pUzVzoDPY1IWqBE8F45NVhY2KDABq4g+SLvjKMt+B2KMWSGHIVOiCdbgF+SBEJy5stTrlxtv31QpINxemvIYk6HId5MuUN1r5EIu79HlkPSyO/Bd/giPXxYOHkuSnMZf/OpnleZIgGnmbM5Y5t7kxPixMCsRa8vRwyGsCQevUv4EAn31nxQV8Wqs6PaT8uTxQwmBkmzkJnBHhYfb/BC1yDkMph8KexeDYI6m63TU8l+1HI7ceojvkVnnJHnh3wrwiYWHG2RjrV/6qz1pMM+Igs/DIW42cnsQgEdmoRV29w5Mqs+wQ8aeRnFxUiGIqytoINQEFqkGIHal7UujDDa3yrW3rpel1ZWqfBCNYt8k2hNjMpT5UOxP/TEh6vcJyh8lHKk5vks4pBEisfb7GmUmHDz3JuHgAjUHBV8Dx482w/Zc2aVu8+m22HXQLAgHNI0qHiZjeXLs8Z8hHLQ4JB4BC5AjHNci1LWDATI3LZNbSwS4jt1IQ0l7uLSf5qm+OEJWTNgvXAaTkYOEoyUzJjwen8K3Yc1BNpY8DsJBWAqSi6+gyCU0hAYYq2PAZghtgkBR43HlGvjGVSG75FjNBzJfCQcaLiPIHJDsKXMXa23qrsCbzMybzMv3+hw//6u/kObILq4UhMs+x5uFI0yJJiW7QYGbIPxShAIRCnYetYqKhagV4cDSwlP6ckfC8eLpc/kRqHRMBE4rAkS1N9lZUUDVwksKaxRK4qMECCTtELwYSX/Ad8P844brWSSWJw+NwDXSv2JtNm+NpHFaUeGFKleXHdFG8JIBeZ8RdZD7OBUmoRl05/gbAFvH2jjS6ziRmbYXx0dM1sa8kIllotK16zfK+uaWCqQ16yFANZKEWtOIVnJvtIaXhgdfFozvwjIuH24VDAXAeSFaRVPVhSNLBeseLo9VoY0QUJ/SC1KLEdEURDcWMw5CgEpA2Gw4Xj8seiwU/4dP4+XOTtl5+qgcHQ6tIaL1QINwUcXntAg4WuE0i+hVbMduT+A7oNNG8PiR7yGSFLjG7dkfHbodktPMdVfcV+H1k+0VxQNthTHdgOlOsP7kwBzuTXUktD9SDCwfxpMUEA4Kd+DZoFiYOSfKoajqXx61fygnYIYMmqrZEHsgkU272y3vf/CBGr4lTGfTqspcwkQ7Y7SU5r7U94coUfcVv5e1SW44iPWbTEy1lxCS1iyEBPD7fA4teC3R5YuKVoRATZO5BjXpRQgyk+ikIinGydVQHI0zN/yLTwB8/urFU02fdn2oBQSsA5hd4Bn0DMxnJTTt0OMC1O6UufyG8+iEi06782AWPj2yw3hEZBFz5F0BZkQxyxgTGdXi0pLQbpX+YLUMeuRouk6u06U/b66wnA6ZwgGHBjkUuLzGp6TsjZ2A/+hUavgwOZeWEmxoDp7f3xvJBPXW18ut27fVm4JmAt5XzQY8G6xZNJnVBePi4fX18VPHQX5PEKLW9/ejzTBNMbk6LUQlHN/vc8y+PFVSXcLoMpe0Zq9mOEuqqwgaJRGsJE8pfSnNZhkPD8vzZ0/L7s5F4aCrjbYD8izauEBKUzhkSlDzMa8V4aCSyyyETY6z1bi0x0Swd9IiVCo1Ut8shLg/onqNEFYDcpa6GnkOS6BLEacmwyPZpTYEz5YVTA47z/FYFE2EsMykBzvRmsS/SvDNzwf7cVOsfwgHibfe5qbms9H4DQ4C4pspeg6aWzezp7Be5RUN0/UqvBrzks6pio0crdU1y+V9fNO+Sjh+8eufVz5H3azMPuz3R4emY6fXFE9nRMJl9yNMlGM1NcDEJqEF9PmkuBsNaY7dVy/Lq+fbooVSAY2SbVSbz6umlE0TwQvIKRVi86ZfSHZBdfVPed9sOqQc1OAFScgcJzd7d10FZpokzT1ZWjHHKZ1z9O9MaccMFtekVqjm3BbXg9KdRn9uoJ2jI/jZmalGzYYLiw0I4l1R2GwQD3ND2QrVYDR4k6Lv9nrl1u33y6JonNAu+KgLUVRpc+TTfLHhMSsB1c/yHZvP+zJSuvya1Dbp6KaAXNAcv/j1mx3Sy6BIPXxCOFJAKtafoGCS6lRWL5DL45Ow6TEPPnIgCIf6WF7tqAM/8RA2CQzElWMtjwDVtGlIWhY0vEeEcW07ZfBoQvzi4mNyIbRZQtlgPwLBFOYQZXaKXIDAyRrPFfXYioIaflR6Ts54Lrg2qC9pmRMMk4S/IQqF4D5V3Qb1oPg0ckRpZDIcLqbn4E2V74C2lGaJHlnMB81cvV65cfOmqDOFC9GT0wW4c+Y2SeyEPdT6h3I/eDw1I3uWm4tZq+/Td2kOwLXLmkP7h0D+7Jcu9ql79HWco25CLnxKOC8WEs8u1fvCRmq6Yqh2gCoQTXn4QaaGo4jGYB7JcP+1N5FhNdPizvs5mpxIwDlZp8F6XaY9e+SnE3lTjSq1w2oesS4TofFPiDbo7dCQu+iC19wWE7lpIckA14hw0YKJ28jfCi5xkErTKpzJ+VTLowYTU7PBYGLPgmNQoHIlTHfQtAnnYM4DzsRhdbGx2yQhfcPnWNva9PqDaTTb4l6HtIVNQkAQAAlOrWwik2N1DEcOerR5nku7+fe7HFbvc3C41epOZ8LxK3OCVQuWY5zOL9IEzTK1F0UEu5u1G7p4KBGC4QbBAWFkhhmnWsT2w0Ons0fDckID0GikiUaaU8Kmndl5TeFQTQecHGzkgqcOKIoA9ia0PHftB1EHEQWVXEyBUkmf0v7WMKLDnBj/yJls3JNbIw21IxiYHd1rVF2JpwuBhsJpQtjqXljNtxUQZh4O/sakOJvqrCsfg8nNnAj9KMq0Rg0pJLODzU1VmUMyw+chHJDLLC6v6j7NoJ+tjzNe+tQcyXOKAKQQSaiSAySmZ1ZaJ6KSKkqJ5ExqnAv//iyE4zIWQAN1Pe6dqbUwD2FaKG5JycSZ0thPyE7oDl9aElMwXj9wNuWBzK5HOGgc4nWYlr3d3XJ27GYiT3lyMTLhKw1NOhHsF7TXCEnHdNL4JqJkmDaEQ6A94BtDS4mEH6GJlkFVi5+aD7QSDvp1m1OZKbg3MszNfzX45/xcTUZoDQSF4iI1PsMgxGO0UR7z+EkUEdtPcBmh/YXjCYXNk2okKt1tUFUt9lZKf2tT/BtQSmoUammK6ZBML+vGTWc5ZF0z1BFSTQavhaHsB3zwal8Ic1QXjjoUQZBZ9z8uCMfP/+1P5JAmYVzaqdQGfKhVWNimWkhkv8S1C1ZfnoKMKv2zf/LPzMbXXZT9hTXnyZMnqh1NxJLxVpiW4f6+mI6ZncLm4YQapWT8hIEnHSB4S/EvOvMxi74j7YDPgTOLn0GvLaaF7nyGIIPMChNh6gJp/si5aDAxPgF9IOETKBwM3wKzIGJ8AEKq1+hcO0OLON3OvWo+ygkI6ZEnRYooJqm3qSkN6m1mxoCoMruNyAg+tO5SWRn0ZFZ6g4EEjVoVzBOHarC+WTogxlG8RA2qEN/YD/t6Fyd36v6ipCCFIaEHWADqPstlzVEXrkpAUjhQj2mfUo0hnVlIe6ImniP1jXDxCBGUzMYQjF3wOPmBtcFG+eCDD6IbvSnhQTiePd8WxxYtg665KGW4vyftAX/oeHSoCdWYAbSHpiuxgWoD4Fp8ImE11mnHlFBZBTyvOhCKlRfKEgSzZG3nWjIxlAAolwf9dYR2lB+qYNd9nK4g02aWcjLldTQcOapRl3ylLaw5qN8EGcURlZk5pifGOE9yn4O8IiCaQct0BJzQ1rxKExdXe0q0URI42NzQ91C57lC2I1DM2ApVcKaqnDEdzliEeA388BxE1hkhpfMu2ZpVXlAxPznpWHdOE56qa4zK50A4jHPUKK7FdO8QifFSgplbhFeu9K47sLQf8lzSODJYb2vrSrl27ZraBZllgorzcL59USlR6qciX3IRjOiC4vlgWEZql4R12C0KlA06B2JHC24wz3R3dhZtgTAQ0UAtiZaRcIRTilAAyYtzTCTw5ONn1euiNAiuCxbp9Nwa9DSFAxpHtGFUjUObkKw9TGeAXPaUWk/RIticWMjOpaEQDjaKH4W9jOBgvBjjQhmm00M4VkUqQ4IuK9to+O73B4LTKX80RVWMKWPEV5QNpHPNenAwczaNaKzQ5pDgyJGdMSSifetAmCK5+BGoGDiVhOWnv/pXIm9hUeqJN9ZD4FXLkpsJHw3lGw6d8Wy2ysbWVfF9QuFI9ffigvs/uCimESAgNj+2zwf7rsU0Lzl1E5NyeLAvlBSm4/FwWCbHR06mkaiTBx+z32OojcZJqPutac3BhkOJ2SwiXSEU7hKxYGKYcKAuulDDILfNSOGf02sC2dJUmuL0zH7DJCgp8NVUIUXmWdwahsB5jBMJ458KlsU5DuVjU/Ne5OBPbGqVt6F9knAYE9ddlI+x0l+Tz7FMsq/fU6JOh3Ri8Gq13y+L3WWxL1dd/CC+IRzpWLO+iU/hrKMxWG+EAyERT0wg28ZeLoKadS1SFw5Zj3/9ixmzDy8Ey7e3G6Vup267E+hDQet5UWk+zHpc/PrWpjrBReIKJnCEGrMjhgBQ+8BNo+4ODugbMVuwHzeSSdn/GCeV7Cbjx4/Gch5pchZKCqROMc58ZCdjKhMbv0BeJCYOqfUSystmQxoEv4Xwl8gF80JyL8vuMwQk+cXmKsTkxInQzZOtcyKTkor0/VL3Kd5Qn75TTDEjOnWwnI5n3dKnEtYA14iQyhN1uHVXYAbsl+X+mtgBGcXOv4CIDl1dAM0cNyrpoZgUFLC4bOgfRoBabuvVy9fSzhxEvot9QEisaWivzDrCINepwRoZcCRmxedX9aPCOX79k6mlzM4OoxrkmMUkBLrFnLH16YVwjYkD165e179wYyRLDh8+HjoKyQVihBbCgM/BL36FQ2cmPVKMcyThOGYePDNVR8NyjKDQVMyskhjRlTxcirwAxKj67uBb4HRGqIqKh1S2mNOLnIxmvtJzy7Cc5DEncgltySTGbB1Q+Z6mJ9Bj4s3WR6v60V1tXLv8nxbZZ3OI4pTig7gOM5BgwdpBvDcl3D0R0MVctj4TG3p9mRcEQ1Xz+EwKXT3TbhGuc9Fqe3ImlWviU53aYYXJSES7xxMNE/rmm2/k8DPPLutP1DbB1HCIdIVcR21I09fIb1a0p8Cljym/46/+3V9OfcJRf5q7FJtHG2NDE4x4jlrJDz/8sLxz870Yr+0+ETx6AUkxdO81vF8xN00hmBzXA/V9SBWSnKIY52SsJJwiFuaMHIe2QCigHDgcSpugQfhJ51g8WEqEgZTOa+IkbQyYH5qxoZICKyE+UR0I4bCmMqJlgkcsCmUkFObXtSbA6YRxGLMSw42VR4FaAxzEyJur11WagFNKe6W5zkUER25FPhC+TRQ2n2G6ztQYvbZ1RQKCxmAEqMdxUVzE4CGoqTpas5XVgbQzrER8l2CC0ajMTef0uMLdZQSrq/V58WKn3L17t3z62SfmU11Z0us0f06aEBzEoB+HWHQRat1wsZRn1NVIatEcv/7rX06zUShb+g8PRxorxUVubGyVmzdvljt3fihNQYcZFwnZPNJLKFiPw188fy5hQOAAwLgA8A0c0clZ8GSN7bOw0HSE0VwNCNYQHfRpmfDYaKjHCW3TF4LJR0w4wa0hQExFyJ6jpkZnNlMDWPBD7IBSWJRDhXL0qeM6E7nI+Y4chdoGMj3AmFRIY+nfhUYiMJck6adeFK2hbrboesdppajJ0ZhVOY4uJ3J1bSBiezKwkNgxhovP5P/iHaF5GtLa05Oy2F3RrDnqTRBGZYGpjS2tABbJCbXLeHykQ0p1HIxDj588lAaBNpO/oeRW8i1yYJ0OI0uZ8OBDioAlCKprrjE7NX76y59MOdG8ABwuw6Xe6kDCcPPmu+W9994vG+tbkkhulg0n4YNw4FlLEzC5eTLRa168eKHN4iQguQjLK5hwxsOA6Q0IYTqA06n4OgVtpOUAYcAXUafZSCl37Gx2r2kStACmtnIuIKU4pvIlSFrFkDv8D9WiGB6dhXPhmZvQDhYA6kxqhjiSZk4FmIgfjaAOsJicqYglQngRwcU0bj6acJh1EGA1b05XUFhMxFJvRY4mDiishmYiNho76K1Jg8jnI2VfWmrxxCGVpirGe1hrfVanq++hLgThICjAzLDpmJh79z7TOFR8O/kRcYscEqG2Gnk6lnCQlEzHNKMX5a7+/Kd/Lp8jTyeS0++tCad4//0P5GOgilCXSGJOjGY8JxfDxdl3QGAaimQYa6GNapkeYf9gr7zcfSGNIxuoObGYjyMJBP2zdJWJiB5nlDKACN0Mq1PEYzWI48fpghuMMaeC0dsGwZSIU3QT1dmEbbpxlSDNfIiKSRe9v1CaMefMjrThczl/AX9rlEZkRzE5cvZIok2IqDzXLu/rJFV4DCpEs8KPWnc+aX5amPe8FAjtMFu5zprAxBy84GpHOOSDdOzws75oZYXo7XYlHBktIgQ4qPfvf61Dyr9sPHNkqJpHUBY1Ir2lQ6dsb/iXEuSIBNmDxj//l/9CoSxa4Pbt2+XOnTvl2rXrkk4+6MWLV7o44m1+eB2LM8RPINI4PrJkR8cbWgIhYrOw87zmFVXmL5/L5/CwwKmEA8mlRwTB4Fca7GhsJDRZlAktaViiCZout2h/RINQ+6EiITaCeD7qSQ2z419YSLLfhRYonZCI+0W8e46fRUN0rTQhhu3kTF3lWSL8BfBCiE3vxP56dBmmRNokTMhC15OxAQXBK/AtmLBU/dKaSU4nxoqTblCFu3yproSDw0dJAd+3PtjQ8wgHm94jLzMYaBome7XaW5aPwXfyenOWjbTeMDp/9NFH5cHD+3otKQ1ex2fhK8nxnZ9zHQw8bVTkwXzw7//jf5hiu+ncSiCFi+ANXHCOw0Jz2IEBlHHxCaeLZh7ZVYhRTk+rqES1GFzoyYR4PWkAAB39SURBVJFu5tnOU4VWBmUQDvjGR2WMM4yjOoY7g4TcOHpmPbcFqdZJHR+rQIg6CK6D6+F7EQr1t7Zj2gP9LlGxrRYDeezmNqvK8AVWYWrmSuPMhDA55TLDcLkkjShNCJV8FiZDQqBxXGgx7ofw03W4CJEarRnON9+Wym93PXoLs0HPKzPaNHWbVgxqNzTPbkFgIk1N8m+gxJyb075w/2v9db0n/TnumYOKbyg6rEUj12kBCJ35P44p94+J+fjjj8uXX36pdc69TnBTSG6awxxX/j//5m+m8vqZjEQolS0GhGtNQ7KoI512RmtG6hhwTOAMZGcAQgfWJNn9LpY+IawTqbkUDtMWuGeDRBu+CplZWPqk+g5Hyp6ShueXTeMmMS98/jEpcyq9j5xrEC8pHOoaBz6bPiTprzr/AyEUXD5DBEX9FEJmMpaoY8hKLtV3SN+4fiVI8HNkhp5zMFWlHui0Z9MQDnwH8aNSoBTCQO4FIeGQ8W+S5+LICthDeFjX9oKEDtvGmi/FGPfh3r4+P6NL1hcB5JcDDXTAvSvPcnYmX4Rf9uLLL+9JQL799ltpjXxvuhWY6cxOCwT7v///76ZsCogoRbX4G1wkG2Dg6kAXi6TxhUipkE44tuACp+GIbnU8d81HtZAsdj3Bkcegjcas8DiePhd6fHaslkPIYanpQDgIbxXW0skeUC4CoibmGOALyCT4eOgxWDQpsRjSHuJYj5aDaFdU5BKgnPwIUE+ZlzA5kZXMNoTUHJij89AcaAzlnZSjcG7COMG5ojctJOE1nXjLnpHbXYIwznkWCQN40BLU2mgPlwjQcY9jynUT26RgwAiwvGoC/9QMOYsN4bh165bvPSIr5sAgAAgcky75VweKQzsaFQYs8xr27cGD+9Iev/vd78r29nYVYNjfoNvO2Xg5+P/pv/y3abfbCZST9HuOx/KLM4HDgoBfpFmRvTo9LUsxY9V+yFCv4cJzNj35FHwQbKCTQGEmoucUzaGpzDQcB+ZxdDRSSCqzEVMps60Seuu86dQgXBvwucCfGA6YuIhK+OVjwKORo7mdM+EHslzBxrW5I1yjDY99FIe2Jp2VYNSYFc8DQW53PAmK3+5iRzWjOTQQKgWFq9Ie+BMWDp7nb5BmCPwzh4UWpzEbzQ19lMsiCVvH4mhnsw+H+8af+iseoLy6qg0FKcUXUVliYFeJyxj4gyvVs2XYrwcPHghEI/RlXaXR5qN19D//1/8uHlKkN1G3jPPzFAG48DwJM17DwicHZ3bZI6EaaBcD79RhT2vA8UivPTjYc7wd7QkgeVwMPkcKh14P+DU+FOObeF1FV+l5Ltpw2XdXmcmBoo4i0tkenW5iObUaQOoKOBY84VmPqSbhSFW2KBcUe47NQ5WUUnrd82pTSHA2pTFCSDQ5SsyBTTuFmJMlb75aGKkdhexNc1NapaWJ1jh/8/JH8D8AD8GDJBxzAFSYyU7p9fv6PzgPn4sAsH4IB6Zq95Wjv95gVUnOFA78O8aisl/pDvA+NHqOVGV9gOMddDTKw4cPy71798qjRw+klVVN1mqUxv/4X/97yslmA/iStJ+cFE4BUpt5E425EnbhcM4+gKMMpYqFlfgk8hptoDrDeJ1xEBwlmYUjmx+EQ43J8fwxaXvGjSurab4MbSSoY2D/CfnyHVSXE1Yr7wMH6fhY16jIJRl6qAlhEF5NKCz4tEG4MJqftLfCVFDZgGAaOmSzIngd2D9RYVDXppOAmqjd9+xahfZcL9xmy0sCyNBa1IyyKQgHnfREMcpo93A6zyQoQPKkBohS5PRPi9BQfAqE4hBes+FQfcas4/r6QFFmAllsfAJb3BOfg/lgKCKv56DyPAJ0/fp13fP+/ms5rJ988kl5+OhbH9rxuDT+z9/+Zgpowon5wQ9+oBvjw1Cq2DY+KH0HHEsWVXhECMfm5kalqjRygqIXhUQxS54qKDlH0VT0Bs2hEPbE7YvUliJIbDRgGLkS+QrgFQFdp1aSAzxy7M7i8n6R1mteXFO5jKQ+IIOcmtAAlxe+CQBWK+9HE84SZxQEwUxMRRhFP0Yac9a9wCiR5mJ+7WQiHAihQt7TEw0wJtFGPUyTeXXzYBgtjR9XI1hrviwvr7ghDCy/MVe2tq6quIrroE8HwUO7cEj3ZaJfq0iK771yZVNmhs1k/ZNOQuH2yUkZDNZlOtAOvIYf/A/2FuQbocjDsb39uHz++efliy8/94RNhAPnhA1CArlh/AY2CInlglh8PpjHFWbVGnkp21NeIkrmjGSCRtmmyy9AQKBfjEwhAoTNdJbXqXzqR/lOwlV8DoRD2ucY+mnPbU3NJBsajm06qnwXn5OhN+ZHc1Vg+Q1cw9ftvIgEhQj3zFHKTGPO4HMhrKTbZUbMBKhRph1rU4RhWXNr3RPL9XFtaAseU5HPyamEg82HUlKlDzROrW144jXRjMhjiAwnwjfAmY6EFFNY3ZZg0KYJngN/K/fIWvH9H96+JWcUx5iDAdYh0CuCAw40QQXXhuCggTjwGd0oh3TmEWhoeV6PYODYNn7z23vT+/fva+OBy1E3/FBzgeSJgmBhwXDr8bFUm9R2puWHBwbDQDtrDhCWmgtyet5haxahaOCe4HZngzFNCIfNzKgcH5GVBfsfK1uLcKrNILAEgXJRu0D4mrY1BXPvtWtIuEZO48WMo/GDFA40R2IhNpehqbJcENoqcXg0hXQS9oN6akPBIaLbH0Gj843vQjhYN2beE3pjjtY2tqrx4UQvtHDcuPm2Kr5I+YOy4r+Ab6ysrFYsiTjaoJ9JYQEgSBM5a4FQb64PtCcqPhoOtX95SHAXvvjiCx14BCjNidDRgCbW1ze137gR+b5EUxtfPXgizfH48WOdBlQUb0Q62QQ837SjfIi82cDmZWJIkuH9UrCDnQq/QMw1agPwXHcAr6ztQEjoleWCchCvKqdoXVB4i7kYKWbHbKB5FLlwGif+PMPAiwph05Rw3Vwf7D5ZLcWBz3yB8h0x4SkdUqjp+CyX4oF6uiMPMIvPQ2A1TmuRxNiSWiOyex7NQkERlVgUNyutH0IJqIUTynxbqsqpCUWD4WOgecjmbl7ZUqcb+SlaFVaWexIQQto0M1wvvgFVbWhU1ob+HY07a7W04fxkMPDuu+/K7BC1sKeYjRs3bugXIcKkpJuA8PRXB2GWJ/IDM6KUdv3m0dNpxr3cGB+ecTILhtQ6ZXwaII25N9OrFc+mOs29IRkvi4c88iNj8XhaeLhBRTThg0g74MOQQxGoFLmLQ0c54B8CbM4ME7MRFWhDpdd8znl1ulmTpicTqdLXr/cr4veqoOVCdzqN2LM5uhaiaE2ICir1thBlLHVKB/i74wJihbjkiaC6jNHmgqHjOQqSWSeqvlRzy3SHTkfjP9AcCA8+TGl5JGkKh6ZPiUCmU825ZWPRnCQuxYfKp02d8sD08z3cM0L+zjvvyL/49NNPFYEgDO+//76CDa4thQn/hHW9unWtclTla+FbBR7V+ObR9hQJQ0CQOISDLyQCYNNRU7wpIxVsNpvIh8vcwJ2FjTsxo04KB8vMhjofMlb6XfUcQfZG1lS+Ck4oDumxzY9S9ji7AcAhHHwG2iMxFzYRLcR1+KS1BadnZZPCuEPTWidVAc9Z+Bx5UPjpU57d5zGCPEwOaRelB5Y6yougNXBEiWAQGFdMNcqEtMGJ71sE+92un4uKOhxStC/MPwgPIzIYK8b/Ie6HEZXsK44qwwm5H7TN2cTpChJuN268paiJk02Sss349jI17+pCt5p1yzXwGHt59+5vlZ398Y9/LMEwDacr+FOYpMVaUFDYpPAaYHQ0CuvbeLD9fIq/gUeLM4LfIYbeRfN2JlSLcDiWbmtx+ZsTQSjJ32LrVV2pcyrURWC77DyRO3HoikmR+qbcrbhiDIEhQ4tmwceQKYo6j6RqxJwo3KSWk+apwDp0Opd7FfbBNWDvpxM7ZSKsC3hb4V5UvVWmRsXBZgw0tZOjGuVeqD3tzit5ptMvIpYjN4gTeZBapzY0kEqiEJUzCgY3cMUhYxNI24NxLK/0FMJqnwjB4WVteoCh0Wlex8izkcaY8nnvvn1Ta/tq94X8/P6gp6FBrDXCgTbwgTnRd7KXOzvPtJ4cdvY0K7w4ZImeQpPJtQvYJI3QnHrQ8s6OfJrGzuuhin3SPnGa+DIWI4Exg1fuNM+b5z28DtAFAWBBkThXJ3maM0NrMteCoGR4K7QROJpyPDYsTNLBcF/vI0MrTOTU709/QP8HLqfQuNGUiWIbuVYWKrOMfD9ELNIWk2yFtEaiWnx2HSZyE7MwLQ/QR847GlMml0nWJM0WrQ1YbISF13GdyBDTFXCwiUg4EFRscbjQAL3VvhxiDgOOH/gFJmqh01XVmTnAmuX17r6Eo9cbSHvgc/Bd0GRicjbW1rX+aHaVQC7MyywjDN3FRWmLNPU8xjo46bZyARvSYT5wAKHSjH5fhxE/yuTCE5VbKCw+GJbG/cfPhJDyIPgGJ1WJniWcLxcS21HjonyyWChehyBo3lkIBwvGBfE42oL3JJMvwmHNYTPCxqIN0AScgvHRSDePE6rQcsoY8Zj/LofWgpI9Mqkasb0aKRqsOwgDmw/sLvMycryfvpEaC9N0BCKaLZAqd4yp09SISEjUKW8nlftBWFgD7l99tc1pWV5dUnU6yCknWXUe0yJzQrSByRj0111JRikDwhb1Gu1u2yn41XWXCTacx6JEgfXfXMdpdbaVtaGSXtFi0D7hB7FHjjBdp8s68voMV20C7Y+l44qwCZmNMDYPoCZwky4Aof77u/emmWhDQJAsnuSxjEz4IP7mZrMGkY1KzZEZPsyT0sdyCn1SEznNOsbEA1xg7CYjDc3DL8GsnDgDDK6hTT0a6STkTWkQHomh7CGN1xkSdg2KHNwTbyj3I19nFOYgtB/4Bz+uNI8RIKo1NZjlkgVrH94P6X2G7xJeak4YEXI8LoO1njri2HxOvvqHqRLBAVxcKctLlEOsRGFy21MdFrrSGpkq7/c2JATTc9eIDvcOHD1eva57ItqzT2cNrqlRbDhA3NKS1jqTnmmKeZw9ylA9o0wOaOZROIT8ZGSWpRbicP27Tz6fctOZgeVN/CTQxYfzPAtGrCz/Ajab8VhCgH1KNYbmSOEgJKybhBQOPtvqfSYcwLcIExcPEKPPC2RUZYa0SwY8TzyP0NQHDqaZsA02twXZ3cz/qPEoPk9+QAhGZjXd2WaNwvNUSgl4AsyaYyCOnWGAMIRNfs7KSul058vp6ZHJXfBBlCCzGWo3W2V0eKTCbEHfCy4kJmWPaaGLHsGjymBr86qu2ZEOc1265TWzdzudcmUTtNTEvo5IrDmgwNKmF7eKsG/uBTK2xL0hHCpSjn7b3NNEt/k+NJAOZfC4QpiX1e2NL795OOVJtAYqKaONVEU4M+lv4JAmRM6Xc1HE0S7/swOoC5dnPNVCZi4GRygjBi5EMTuV0WRzD/eFL6Rk23cwoMQvrZKKaEITcb3n4UuoPLCWy/F7imB47kemAVahmDlnNDR5xH0Q1LQUJYJK/4N8kl1dXhQySe0o98o9Y0ZBSa3K7chS+ENdKOH7XLOl/3N9XAsOvJgGFqkIM9qsavYoE0ToqL7beeYeYgYdgqJS5M3hW+s7w8pVIwBESHze6oo/a29/X9ElP5onE1qW93jEiA83n82/3IdCVnjhQbsbzrZjingv34cwc3+Nu198NWWzuOkEk1Iw+BeBSIyAN7lqnNnxTk9zQQmYSf1Gfy3CgcAlJpENvqmmceIIl+TPqEfVmdbUXORVJAThhTv7apZimYmxE3hcI7kRbtbPO0JiAZy0s/DMUvIzJpysDMsEm0hWEKK27TNC4iYhmxpOOd+JaWWRme0GpL20sqRKcTrtZYo7C+Xo8EgYg0oFJvT8LChk1Wa15tQ3m+ablo8Xz19aIy3aiSR6IOeyue7DSWeg/TdrbKippPHHY2l0/p8m1DiFzRP7l5BB+hmZG1PoeubqPXX4T6dl0Ov7YHS7pfH//v4TOaQ8yZu0kGHP+TftGYuNcCQYxpci9Uhd4htpRrgwvP7sidWm10Ioo5cWDkUebTt7bpE4dkXauetDeK9O96lRW36doHNNgj47En3SLIfOEPMDgYtnvWsWpH9ySHL8STqf6rCs+1ATS1Sdq3iHzjNmsKhhmeaiOTml/H9vf1fRC0CXsq8wNVOMzfVOphKO7ny3auVQ9nalL58DXIhcTW/F5Zk4rkrgtdzOiCuAhrh+9VpVBqFUw9gHgrJAaczJRK9ThjpyKHkguUYwjhn6a76UfB3fS4G3clsR3Sx1XcuqUPvjT7+Q5hAaSRd9TGFM759/My5GTXERqXrzS1ObpOpHpa2sWKtkKAuAYzg9CnQFYp1KOPD4WRCeJ8oRzhDQOtpDqfQzV7anNkE40Ez8Cp6PTHE2gKdJYjacbjTJ2aPSnOfxFbKTLfj4Ki3JPZJPUaY1OuWysEknd3m5HI6HZaW/4t4TsQ4tqq0yfRIBdFBsAo2TLxHjT0MahO/lZHNSOWDUiLL2ZzRHSVNMZRauMpF6PNaBRfDIrShAoAAYbTEc6nU8lpojDyvXmJoj4QgOOIeWv3kODZ3CxHPpkGrNfvv5P6jjLT3c1ByZ+k0HMu2VUMYoDjIOPwsj8wIUBZyaCwwB4vHtp491gjL/4safiQpxKMOrFqBNfYGrx+RATYuuLSORlzsv9TdMOGQP93ejky60nlLi2PXgAMuxYkkep0mq9bJBZrNBSqdKsGywnjnlzl94oA/Pow2yWfnmO2/LHxGXx9SIJTwbgGV/+id/Up5uQ/g/dVV4w/gJhdW83tnXa2XQ79tnC7BOmoPJDtOi5zfWNisoQeu+4NqVnNrAWqUA1M2KNKdGfnhaNz8ZtaT5l1WIWlNei1ZJ30Ta7IuvH0z5AoNWDuvS65fdqdVvKKSKSi+eY+NT3WZtqdLsKjR2nYUWZDxWWXz6JrJ155NCjweLTjiZAgeqoHoFddW1tWnp8Co03TtQR9f29jO/jsF5EYoJWIvyv3RUc4zXm4RDKFYIh04KQiPSV4d3VEPlWsizb0y1EfgZCOutD24XOshUt6EIZN6n8Py8XL92XfeERuJ+6VQTytooosNOkpbFSNmvD9ZcA3tufAXuEeVOBhuVMy6TPh9Z6IgoE1vielU0FekHQf8xbix9xjyseUARnNS4CV2ka8D9NR5s70xZZE4qb0rJyVifC+UxfhRqhn3nRrgQ4wGdGUIZkpi+AxeERH9z/6vKbAl8Yb7ZsYfxUYaXdY4ndLqFI5qbxffs7VFqCAvQoeDhx49c84gz65DMFdc4btJmMaFJBcYIT3CcZQgsp09cKy1XamnU1IyNz451+l8+BJg/MQu124Kk37v9nrSF6jPW1+QcKswWbRVFPMtmRIzyRXUItuY0KVulhI1GWRsMdH3Zl3I6slkloYjg4GxyOCz406p8As3B6zBJ7IG1tTEgXsvBdBrE0YkjJ7sIaN5ESPPAZt4qyx/kOG+/eK0ywRSOujPDCxILSD8jfYaUVPdpzlcgjMrqVXVuX4HX84XfPvimwv4RDvwNpPTw6FAAUwobXfi29y07n9EP8+jRY5XU7+1ay5F74Ac1K/Qy+ETwLYSAxiy3PyQcIJvZH5smlQ76RIL5LE17UA2EO/vQHAgHv2ubG+WtG9fKtRvXg7bpXBpkfHhkAjsyrEKVXawtP2F0KFI4rju19VLX/gH8IoIOinM9CAeHgh9enxlzzc4tzL17bablSGLKlwpKcjRVmgphKvF9+G4IOCEw+bQEEBEkCXfDoXrj8fNXSrwhHGxWCgdfyMZnKKlkU1Q0ZwSBBFrNmg+CC+NmeN3u7qvKkeX1T7YfSUvwGiV6oieEMJL3ErGkU6pq6+Zc5XtQHf3g/kPlf/ZeG17P1DjCIQfu1PUYuYi5SDmpN+0uUUGaEEUV4sRwzQdmA4fM0Ra9IwbFEA4J4PlEdSaZ+ubvwcZ6+fDOnXLjnZt2XqMlA+FQVDHPVGsn4ZQNJpM7pUF9wyYtWiP29/Z0DVfXN6VxGIqIo7m1sSkBEKTNb3HUlqTA2RHAPaXJlzkLTIPPSK2T65sZda7hweNHus5Ml6Q/Iuj/H+4/knAQFqa94iKQuIxOEoFMkCq/PB3FlEguiBQ/XwYlgDYtimiePntSIaupsnUaIxOIys60sjb2xPE3tQlUMz3bhj7K81lTi3mXowkYZp5L0x+MLCYhll6tkDF/aECAvA0HMX/IeqZwyClf8EkWVEZENRpLkFkLDhR9Km9dv1qu37ghH4QFBy3le2E11DgylStaS6iulTm6mDOKkJst1cwkCrzRM+g1xY8h9F126JkBAiaLzxH8XoquITsCLgtHotoyq7EXvEYJxNBK28+fRXju/pkLwkFuJUvW2dyUUKQXtePsY4zPCj8j/ZKkWeCLM9rhPWzKcOjcQJqhFI7sd2HfpEGaUXUGrXQ4sAgfJfhoiq+++koCAuglDzr4Q5j6CCiF5tHJiKYnTX4GG4HhR6YgSFirQXkXhYMudyibZgw4ob6D04PaCTnpJvepMpoSjtcvLVOU613ZKn/6T/9MVVtENAiG7HbQbfMZXBe9Kyu9VYXl5FaWGCBIAlN1u8elt7hohxRGZjawP5BwpEmiNIL30hGXiU3WnLVME5VhfPpGKRypTROOYD2f7jx3aUL0xnANaXIaf/vRx0rZC7qNdsiExtEcqLDE5Pk3q8szCuFD2dR8PMMqHNKE3pFUhIOLR9js9JzJw1cSDQg6fBNuBKcPgbj7ySeF+lZlWcl5dJd1LcJVwsyBZspcqc/FrZNycick3rLtYCYQaI6kmU/NMeMX9+GQ4GIOujFUGCKWc5PUyDlvnCv9fjg6qHJS0EXCTHDj5jvlhz/8oU68El/dxapaHyCQbrbBxkCOJHjH0mqvao7GBKn8gOlNsA3SB9PpqnWA7+bacGZf7r7SmlN6yqEEKMuDmOYzfQyyukg2f6fJTTMDxvT8xY7WLfGtLPoRuvvR3c8kHDyoFPeQVLTRRUwLm8mPQ7kZfwdfQMm+GYBdx8lJZWMVkkV9BKc7O+GkEQ72ZUNlyyN3QhJJmz4aK329/fhJefTtI3NdvXhWlbbx+WnaiDDYJDrcsmk4tV7mDnxizPCX4JjMCp6+uu8tNGp6igIfFpcGJ1BQ6hzSyxcNaozjUJUU7IVQVytrS8mBfYy3r0N0c0eleTQiccC4ZqG5E7g1lsvC4oLUt4YVL61KwBKDYM3JOOPIMlIMLncawvguqtmB7JntgunifTs7L/U6En6YYvkPgXIq6oHfYz6GFtS53HGy59sqCmJdkweEQ6pa040rpfHRZ5+b9unIwkHCig9lRHhCrSygIoAa5pHCQfkc3jnFIdo8GIVFFW0oOfMRySq4u29yF0ruMhJCME7HLotHMKgrefXMiUDen8Us8vpDUyQPBvwczvI6jKOuk//nZ0/Ps5UtR1P4PhJGt1DwZ8xiUfd9jiTvVOYmievSv2K9jFo6I5qwPeEnNZ8ffnBHmgQB4fqHo6F9pUWX9dGvqybr9oI2OdeMEkHuA7OizG8IFkwI+EYIB5OgVleXhfAO90zeQgmCgESG+Wgqp6MWAgRpvGjnTF8H4BGhRTjsY7m3+YJw/ObzexIOakG5aMr1FNpEtOKiFtthLjohcDmak4lqK1M4+LLsVc1YG1vO/9PRebXn7ioxBcemYm5ePntevv766/Lw2wcSivNj94+srC7p9GV4S+O5Sg8jy0vSmvdnlIVwZEpa6vMPCIec1ppwGOuwcCyptTFMTeRN0mmjPJLv7HRs6og6VGUVtZhvXbsuDUKj2Ntvvy0uNDYbbSGh6pp/A7hdWiTAMEoE2SBouZXXUeS3q8JqIpXX+7vlYDwqa2t9ae3RwZE+l8ZPgVuTqBE9cV1otrKeER0ywjTmxyAc3EsKB5onQU4VGdU1B5g9Tg3ZT0HGUQuQVV4JhiVQlsJB7QLqCc0hjzoamRNaT0ePv/ncF7t2NEERMzpiUR9+c7989tln5fHDR9rclY5bMQlVkX55/MDxJZKEIRxwIDgn4+RRCkdmHv9Y4ciCYoQDeUnhyKZiNEcdKGKyJQen3TaOAbmNKtVCUDsLXXWV/ehHPxLR3unZqR3VZfNlkJNhvaDLliMa7Y4pHGgOZXibTeWP0BxYSBiSXu3vlT6tl4tdaQ4VCZ0ZIYUHXus0cU2pgDjCaCrlo1BI1bshHPC1sbfkgRAOriWF4x8B+ugFUewdD6E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921" y="6003561"/>
            <a:ext cx="1638756" cy="711220"/>
          </a:xfrm>
          <a:prstGeom prst="rect">
            <a:avLst/>
          </a:prstGeom>
        </p:spPr>
      </p:pic>
    </p:spTree>
    <p:extLst>
      <p:ext uri="{BB962C8B-B14F-4D97-AF65-F5344CB8AC3E}">
        <p14:creationId xmlns:p14="http://schemas.microsoft.com/office/powerpoint/2010/main" val="2859391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1" y="1118212"/>
            <a:ext cx="10699136" cy="511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129" y="5976020"/>
            <a:ext cx="1638756" cy="711220"/>
          </a:xfrm>
          <a:prstGeom prst="rect">
            <a:avLst/>
          </a:prstGeom>
        </p:spPr>
      </p:pic>
    </p:spTree>
    <p:extLst>
      <p:ext uri="{BB962C8B-B14F-4D97-AF65-F5344CB8AC3E}">
        <p14:creationId xmlns:p14="http://schemas.microsoft.com/office/powerpoint/2010/main" val="412799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6" y="36098"/>
            <a:ext cx="10571675" cy="617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736" y="5988193"/>
            <a:ext cx="1638756" cy="711220"/>
          </a:xfrm>
          <a:prstGeom prst="rect">
            <a:avLst/>
          </a:prstGeom>
        </p:spPr>
      </p:pic>
    </p:spTree>
    <p:extLst>
      <p:ext uri="{BB962C8B-B14F-4D97-AF65-F5344CB8AC3E}">
        <p14:creationId xmlns:p14="http://schemas.microsoft.com/office/powerpoint/2010/main" val="423663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443" y="1203750"/>
            <a:ext cx="10799156" cy="3296062"/>
          </a:xfrm>
        </p:spPr>
        <p:txBody>
          <a:bodyPr>
            <a:noAutofit/>
          </a:bodyPr>
          <a:lstStyle/>
          <a:p>
            <a:pPr>
              <a:tabLst>
                <a:tab pos="1071563" algn="l"/>
              </a:tabLst>
            </a:pPr>
            <a:r>
              <a:rPr lang="en-US" sz="2600" b="1" dirty="0" smtClean="0">
                <a:solidFill>
                  <a:schemeClr val="tx1"/>
                </a:solidFill>
                <a:latin typeface="Microsoft Tai Le"/>
                <a:cs typeface="Microsoft Tai Le"/>
              </a:rPr>
              <a:t>IASC Preparedness Bodies</a:t>
            </a:r>
          </a:p>
          <a:p>
            <a:endParaRPr lang="en-US" sz="2600" b="1" dirty="0">
              <a:solidFill>
                <a:schemeClr val="tx1"/>
              </a:solidFill>
              <a:latin typeface="Microsoft Tai Le"/>
              <a:cs typeface="Microsoft Tai Le"/>
            </a:endParaRPr>
          </a:p>
          <a:p>
            <a:endParaRPr lang="en-US" sz="2600" b="1" dirty="0">
              <a:solidFill>
                <a:schemeClr val="tx1"/>
              </a:solidFill>
              <a:latin typeface="Microsoft Tai Le"/>
              <a:cs typeface="Microsoft Tai Le"/>
            </a:endParaRPr>
          </a:p>
          <a:p>
            <a:pPr marL="571500" indent="-571500" algn="l">
              <a:spcBef>
                <a:spcPts val="600"/>
              </a:spcBef>
              <a:buFont typeface="Wingdings" panose="05000000000000000000" pitchFamily="2" charset="2"/>
              <a:buChar char="§"/>
            </a:pPr>
            <a:r>
              <a:rPr lang="en-US" sz="2200" dirty="0" smtClean="0">
                <a:solidFill>
                  <a:schemeClr val="tx1"/>
                </a:solidFill>
                <a:latin typeface="Microsoft Tai Le"/>
                <a:cs typeface="Microsoft Tai Le"/>
              </a:rPr>
              <a:t>Pre 2014 – SWG on Preparedness</a:t>
            </a:r>
          </a:p>
          <a:p>
            <a:pPr marL="571500" indent="-571500" algn="l">
              <a:spcBef>
                <a:spcPts val="600"/>
              </a:spcBef>
              <a:buFont typeface="Wingdings" panose="05000000000000000000" pitchFamily="2" charset="2"/>
              <a:buChar char="§"/>
            </a:pPr>
            <a:r>
              <a:rPr lang="en-US" sz="2200" dirty="0" smtClean="0">
                <a:solidFill>
                  <a:schemeClr val="tx1"/>
                </a:solidFill>
                <a:latin typeface="Microsoft Tai Le"/>
                <a:cs typeface="Microsoft Tai Le"/>
              </a:rPr>
              <a:t>2014-2015 Task Team on Preparedness and Resilience</a:t>
            </a:r>
          </a:p>
          <a:p>
            <a:pPr marL="571500" indent="-571500" algn="l">
              <a:spcBef>
                <a:spcPts val="600"/>
              </a:spcBef>
              <a:buFont typeface="Wingdings" panose="05000000000000000000" pitchFamily="2" charset="2"/>
              <a:buChar char="§"/>
            </a:pPr>
            <a:r>
              <a:rPr lang="en-US" sz="2200" dirty="0" smtClean="0">
                <a:solidFill>
                  <a:schemeClr val="tx1"/>
                </a:solidFill>
                <a:latin typeface="Microsoft Tai Le"/>
                <a:cs typeface="Microsoft Tai Le"/>
              </a:rPr>
              <a:t>2016 &gt;Reference Group on (Risk), Early Warning and Preparedness</a:t>
            </a:r>
          </a:p>
          <a:p>
            <a:pPr algn="l"/>
            <a:endParaRPr lang="en-US" sz="3600" b="1" dirty="0" smtClean="0">
              <a:solidFill>
                <a:schemeClr val="bg1">
                  <a:lumMod val="65000"/>
                </a:schemeClr>
              </a:solidFill>
              <a:latin typeface="Microsoft Tai Le"/>
              <a:cs typeface="Microsoft Tai Le"/>
            </a:endParaRPr>
          </a:p>
          <a:p>
            <a:pPr algn="r"/>
            <a:endParaRPr lang="en-US" sz="4800" b="1" dirty="0" smtClean="0">
              <a:latin typeface="Microsoft Tai Le"/>
              <a:cs typeface="Microsoft Tai Le"/>
            </a:endParaRPr>
          </a:p>
        </p:txBody>
      </p:sp>
      <p:pic>
        <p:nvPicPr>
          <p:cNvPr id="5" name="Picture 4" descr="Screen Shot 2015-04-13 at 15.21.5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63718"/>
            <a:ext cx="12192000" cy="5942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Tree>
    <p:extLst>
      <p:ext uri="{BB962C8B-B14F-4D97-AF65-F5344CB8AC3E}">
        <p14:creationId xmlns:p14="http://schemas.microsoft.com/office/powerpoint/2010/main" val="272078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496" y="675610"/>
            <a:ext cx="9529011" cy="5063454"/>
          </a:xfrm>
        </p:spPr>
        <p:txBody>
          <a:bodyPr>
            <a:noAutofit/>
          </a:bodyPr>
          <a:lstStyle/>
          <a:p>
            <a:r>
              <a:rPr lang="en-US" sz="2800" b="1" dirty="0" smtClean="0">
                <a:solidFill>
                  <a:srgbClr val="000000"/>
                </a:solidFill>
                <a:latin typeface="Microsoft Tai Le"/>
                <a:cs typeface="Microsoft Tai Le"/>
              </a:rPr>
              <a:t>Lines of Work</a:t>
            </a:r>
          </a:p>
          <a:p>
            <a:endParaRPr lang="en-US" sz="2800" b="1" dirty="0" smtClean="0">
              <a:solidFill>
                <a:srgbClr val="000000"/>
              </a:solidFill>
              <a:latin typeface="Microsoft Tai Le"/>
              <a:cs typeface="Microsoft Tai Le"/>
            </a:endParaRPr>
          </a:p>
          <a:p>
            <a:pPr marL="571500" indent="-571500" algn="l">
              <a:buFont typeface="Wingdings" panose="05000000000000000000" pitchFamily="2" charset="2"/>
              <a:buChar char="§"/>
            </a:pPr>
            <a:r>
              <a:rPr lang="en-US" sz="1600" dirty="0" smtClean="0">
                <a:solidFill>
                  <a:srgbClr val="000000"/>
                </a:solidFill>
                <a:latin typeface="Microsoft Tai Le"/>
                <a:cs typeface="Microsoft Tai Le"/>
              </a:rPr>
              <a:t>Operational</a:t>
            </a:r>
          </a:p>
          <a:p>
            <a:pPr marL="1533525" lvl="1" indent="-631825" algn="l">
              <a:buFont typeface="Arial"/>
              <a:buChar char="•"/>
            </a:pPr>
            <a:r>
              <a:rPr lang="en-US" sz="1600" dirty="0" smtClean="0">
                <a:solidFill>
                  <a:srgbClr val="FF0000"/>
                </a:solidFill>
                <a:latin typeface="Microsoft Tai Le"/>
                <a:cs typeface="Microsoft Tai Le"/>
              </a:rPr>
              <a:t>Early Warning Reports</a:t>
            </a:r>
            <a:r>
              <a:rPr lang="en-US" sz="1600" dirty="0" smtClean="0">
                <a:solidFill>
                  <a:srgbClr val="000000"/>
                </a:solidFill>
                <a:latin typeface="Microsoft Tai Le"/>
                <a:cs typeface="Microsoft Tai Le"/>
              </a:rPr>
              <a:t> </a:t>
            </a:r>
            <a:r>
              <a:rPr lang="en-US" sz="1600" dirty="0">
                <a:solidFill>
                  <a:srgbClr val="000000"/>
                </a:solidFill>
                <a:latin typeface="Microsoft Tai Le"/>
                <a:cs typeface="Microsoft Tai Le"/>
              </a:rPr>
              <a:t>(</a:t>
            </a:r>
            <a:r>
              <a:rPr lang="en-US" sz="1600" dirty="0" smtClean="0">
                <a:solidFill>
                  <a:srgbClr val="000000"/>
                </a:solidFill>
                <a:latin typeface="Microsoft Tai Le"/>
                <a:cs typeface="Microsoft Tai Le"/>
              </a:rPr>
              <a:t>Anticipate</a:t>
            </a:r>
            <a:r>
              <a:rPr lang="en-US" sz="1600" dirty="0">
                <a:solidFill>
                  <a:srgbClr val="000000"/>
                </a:solidFill>
                <a:latin typeface="Microsoft Tai Le"/>
                <a:cs typeface="Microsoft Tai Le"/>
              </a:rPr>
              <a:t>, do not </a:t>
            </a:r>
            <a:r>
              <a:rPr lang="en-US" sz="1600" dirty="0" smtClean="0">
                <a:solidFill>
                  <a:srgbClr val="000000"/>
                </a:solidFill>
                <a:latin typeface="Microsoft Tai Le"/>
                <a:cs typeface="Microsoft Tai Le"/>
              </a:rPr>
              <a:t>wait)</a:t>
            </a:r>
          </a:p>
          <a:p>
            <a:pPr marL="1028700" lvl="1" indent="-571500" algn="l">
              <a:buFont typeface="Arial"/>
              <a:buChar char="•"/>
            </a:pPr>
            <a:endParaRPr lang="en-US" sz="1600" dirty="0" smtClean="0">
              <a:solidFill>
                <a:srgbClr val="000000"/>
              </a:solidFill>
              <a:latin typeface="Microsoft Tai Le"/>
              <a:cs typeface="Microsoft Tai Le"/>
            </a:endParaRPr>
          </a:p>
          <a:p>
            <a:pPr marL="541338" indent="-541338" algn="l">
              <a:buFont typeface="Wingdings" panose="05000000000000000000" pitchFamily="2" charset="2"/>
              <a:buChar char="§"/>
            </a:pPr>
            <a:r>
              <a:rPr lang="en-US" sz="1600" dirty="0" smtClean="0">
                <a:solidFill>
                  <a:srgbClr val="000000"/>
                </a:solidFill>
                <a:latin typeface="Microsoft Tai Le"/>
                <a:cs typeface="Microsoft Tai Le"/>
              </a:rPr>
              <a:t>Norms and Technical</a:t>
            </a:r>
          </a:p>
          <a:p>
            <a:pPr marL="541338" lvl="1" indent="-541338" algn="l">
              <a:buFont typeface="Wingdings" panose="05000000000000000000" pitchFamily="2" charset="2"/>
              <a:buChar char="§"/>
              <a:tabLst>
                <a:tab pos="625475" algn="l"/>
              </a:tabLst>
            </a:pPr>
            <a:r>
              <a:rPr lang="en-US" sz="1600" dirty="0" smtClean="0">
                <a:solidFill>
                  <a:srgbClr val="000000"/>
                </a:solidFill>
                <a:latin typeface="Microsoft Tai Le"/>
                <a:cs typeface="Microsoft Tai Le"/>
              </a:rPr>
              <a:t>IASC Readiness (Retain Emergency Capacity)</a:t>
            </a:r>
          </a:p>
          <a:p>
            <a:pPr marL="1485900" lvl="2" indent="-571500" algn="l">
              <a:buFont typeface="Arial"/>
              <a:buChar char="•"/>
            </a:pPr>
            <a:r>
              <a:rPr lang="en-US" sz="1600" dirty="0" smtClean="0">
                <a:solidFill>
                  <a:srgbClr val="FF0000"/>
                </a:solidFill>
                <a:latin typeface="Microsoft Tai Le"/>
                <a:cs typeface="Microsoft Tai Le"/>
              </a:rPr>
              <a:t>Emergency Response Preparedness (ERP)</a:t>
            </a:r>
          </a:p>
          <a:p>
            <a:pPr marL="1485900" lvl="2" indent="-571500" algn="l">
              <a:buFont typeface="Arial"/>
              <a:buChar char="•"/>
            </a:pPr>
            <a:r>
              <a:rPr lang="en-US" sz="1600" dirty="0" smtClean="0">
                <a:solidFill>
                  <a:srgbClr val="FF0000"/>
                </a:solidFill>
                <a:latin typeface="Microsoft Tai Le"/>
                <a:cs typeface="Microsoft Tai Le"/>
              </a:rPr>
              <a:t>Simulation methodology</a:t>
            </a:r>
          </a:p>
          <a:p>
            <a:pPr marL="1485900" lvl="2" indent="-571500" algn="l">
              <a:buFont typeface="Arial"/>
              <a:buChar char="•"/>
            </a:pPr>
            <a:r>
              <a:rPr lang="en-US" sz="1600" dirty="0" smtClean="0">
                <a:solidFill>
                  <a:srgbClr val="FF0000"/>
                </a:solidFill>
                <a:latin typeface="Microsoft Tai Le"/>
                <a:cs typeface="Microsoft Tai Le"/>
              </a:rPr>
              <a:t>Making the case</a:t>
            </a:r>
          </a:p>
          <a:p>
            <a:pPr lvl="2" algn="l"/>
            <a:endParaRPr lang="en-US" sz="1600" dirty="0" smtClean="0">
              <a:solidFill>
                <a:srgbClr val="FF0000"/>
              </a:solidFill>
              <a:latin typeface="Microsoft Tai Le"/>
              <a:cs typeface="Microsoft Tai Le"/>
            </a:endParaRPr>
          </a:p>
          <a:p>
            <a:pPr marL="541338" lvl="1" indent="-541338" algn="l">
              <a:buFont typeface="Wingdings" panose="05000000000000000000" pitchFamily="2" charset="2"/>
              <a:buChar char="§"/>
            </a:pPr>
            <a:r>
              <a:rPr lang="en-US" sz="1600" dirty="0" smtClean="0">
                <a:solidFill>
                  <a:srgbClr val="000000"/>
                </a:solidFill>
                <a:latin typeface="Microsoft Tai Le"/>
                <a:cs typeface="Microsoft Tai Le"/>
              </a:rPr>
              <a:t>IASC Support to Others (Reinforce</a:t>
            </a:r>
            <a:r>
              <a:rPr lang="en-US" sz="1600" dirty="0">
                <a:solidFill>
                  <a:srgbClr val="000000"/>
                </a:solidFill>
                <a:latin typeface="Microsoft Tai Le"/>
                <a:cs typeface="Microsoft Tai Le"/>
              </a:rPr>
              <a:t>, do not </a:t>
            </a:r>
            <a:r>
              <a:rPr lang="en-US" sz="1600" dirty="0" smtClean="0">
                <a:solidFill>
                  <a:srgbClr val="000000"/>
                </a:solidFill>
                <a:latin typeface="Microsoft Tai Le"/>
                <a:cs typeface="Microsoft Tai Le"/>
              </a:rPr>
              <a:t>replace) </a:t>
            </a:r>
            <a:endParaRPr lang="en-US" sz="1600" dirty="0">
              <a:solidFill>
                <a:srgbClr val="000000"/>
              </a:solidFill>
              <a:latin typeface="Microsoft Tai Le"/>
              <a:cs typeface="Microsoft Tai Le"/>
            </a:endParaRPr>
          </a:p>
          <a:p>
            <a:pPr marL="541338" lvl="1" indent="-541338" algn="l">
              <a:buFont typeface="Wingdings" panose="05000000000000000000" pitchFamily="2" charset="2"/>
              <a:buChar char="§"/>
            </a:pPr>
            <a:r>
              <a:rPr lang="en-US" sz="1600" dirty="0" smtClean="0">
                <a:solidFill>
                  <a:srgbClr val="000000"/>
                </a:solidFill>
                <a:latin typeface="Microsoft Tai Le"/>
                <a:cs typeface="Microsoft Tai Le"/>
              </a:rPr>
              <a:t>Transcend </a:t>
            </a:r>
            <a:r>
              <a:rPr lang="en-US" sz="1600" dirty="0">
                <a:solidFill>
                  <a:srgbClr val="000000"/>
                </a:solidFill>
                <a:latin typeface="Microsoft Tai Le"/>
                <a:cs typeface="Microsoft Tai Le"/>
              </a:rPr>
              <a:t>Humanitarian-Development </a:t>
            </a:r>
            <a:r>
              <a:rPr lang="en-US" sz="1600" dirty="0" smtClean="0">
                <a:solidFill>
                  <a:srgbClr val="000000"/>
                </a:solidFill>
                <a:latin typeface="Microsoft Tai Le"/>
                <a:cs typeface="Microsoft Tai Le"/>
              </a:rPr>
              <a:t>Divides) </a:t>
            </a:r>
          </a:p>
          <a:p>
            <a:pPr marL="1485900" lvl="2" indent="-571500" algn="l">
              <a:buFont typeface="Arial"/>
              <a:buChar char="•"/>
            </a:pPr>
            <a:r>
              <a:rPr lang="en-US" sz="1600" dirty="0" smtClean="0">
                <a:solidFill>
                  <a:srgbClr val="FF0000"/>
                </a:solidFill>
                <a:latin typeface="Microsoft Tai Le"/>
                <a:cs typeface="Microsoft Tai Le"/>
              </a:rPr>
              <a:t>Common Framework on Preparedness</a:t>
            </a:r>
          </a:p>
          <a:p>
            <a:pPr marL="1485900" lvl="2" indent="-571500" algn="l">
              <a:buFont typeface="Arial"/>
              <a:buChar char="•"/>
            </a:pPr>
            <a:endParaRPr lang="en-US" sz="1600" dirty="0" smtClean="0">
              <a:solidFill>
                <a:srgbClr val="FF0000"/>
              </a:solidFill>
              <a:latin typeface="Microsoft Tai Le"/>
              <a:cs typeface="Microsoft Tai Le"/>
            </a:endParaRPr>
          </a:p>
          <a:p>
            <a:pPr marL="571500" lvl="1" indent="-571500" algn="l">
              <a:buFont typeface="Wingdings" panose="05000000000000000000" pitchFamily="2" charset="2"/>
              <a:buChar char="§"/>
              <a:tabLst>
                <a:tab pos="541338" algn="l"/>
              </a:tabLst>
            </a:pPr>
            <a:r>
              <a:rPr lang="en-US" sz="1600" dirty="0" smtClean="0">
                <a:solidFill>
                  <a:srgbClr val="000000"/>
                </a:solidFill>
                <a:latin typeface="Microsoft Tai Le"/>
                <a:cs typeface="Microsoft Tai Le"/>
              </a:rPr>
              <a:t>Linking the two (</a:t>
            </a:r>
            <a:r>
              <a:rPr lang="en-US" sz="1600" dirty="0">
                <a:solidFill>
                  <a:srgbClr val="000000"/>
                </a:solidFill>
                <a:latin typeface="Microsoft Tai Le"/>
                <a:cs typeface="Microsoft Tai Le"/>
              </a:rPr>
              <a:t>a</a:t>
            </a:r>
            <a:r>
              <a:rPr lang="en-US" sz="1600" dirty="0" smtClean="0">
                <a:solidFill>
                  <a:srgbClr val="000000"/>
                </a:solidFill>
                <a:latin typeface="Microsoft Tai Le"/>
                <a:cs typeface="Microsoft Tai Le"/>
              </a:rPr>
              <a:t>s </a:t>
            </a:r>
            <a:r>
              <a:rPr lang="en-US" sz="1600" dirty="0">
                <a:solidFill>
                  <a:srgbClr val="000000"/>
                </a:solidFill>
                <a:latin typeface="Microsoft Tai Le"/>
                <a:cs typeface="Microsoft Tai Le"/>
              </a:rPr>
              <a:t>l</a:t>
            </a:r>
            <a:r>
              <a:rPr lang="en-US" sz="1600" dirty="0" smtClean="0">
                <a:solidFill>
                  <a:srgbClr val="000000"/>
                </a:solidFill>
                <a:latin typeface="Microsoft Tai Le"/>
                <a:cs typeface="Microsoft Tai Le"/>
              </a:rPr>
              <a:t>ocal as possible – as international as </a:t>
            </a:r>
            <a:r>
              <a:rPr lang="en-US" sz="1600" dirty="0">
                <a:solidFill>
                  <a:srgbClr val="000000"/>
                </a:solidFill>
                <a:latin typeface="Microsoft Tai Le"/>
                <a:cs typeface="Microsoft Tai Le"/>
              </a:rPr>
              <a:t>n</a:t>
            </a:r>
            <a:r>
              <a:rPr lang="en-US" sz="1600" dirty="0" smtClean="0">
                <a:solidFill>
                  <a:srgbClr val="000000"/>
                </a:solidFill>
                <a:latin typeface="Microsoft Tai Le"/>
                <a:cs typeface="Microsoft Tai Le"/>
              </a:rPr>
              <a:t>ecessary)</a:t>
            </a:r>
          </a:p>
          <a:p>
            <a:pPr algn="r"/>
            <a:endParaRPr lang="en-US" sz="4800" b="1" dirty="0" smtClean="0">
              <a:latin typeface="Microsoft Tai Le"/>
              <a:cs typeface="Microsoft Tai Le"/>
            </a:endParaRPr>
          </a:p>
        </p:txBody>
      </p:sp>
      <p:pic>
        <p:nvPicPr>
          <p:cNvPr id="5" name="Picture 4" descr="Screen Shot 2015-04-13 at 15.21.5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63718"/>
            <a:ext cx="12192000" cy="5942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Tree>
    <p:extLst>
      <p:ext uri="{BB962C8B-B14F-4D97-AF65-F5344CB8AC3E}">
        <p14:creationId xmlns:p14="http://schemas.microsoft.com/office/powerpoint/2010/main" val="315349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06541" y="2156942"/>
            <a:ext cx="8144888" cy="3448817"/>
          </a:xfrm>
        </p:spPr>
        <p:txBody>
          <a:bodyPr>
            <a:noAutofit/>
          </a:bodyPr>
          <a:lstStyle/>
          <a:p>
            <a:r>
              <a:rPr lang="en-GB" b="1" dirty="0">
                <a:solidFill>
                  <a:srgbClr val="000000"/>
                </a:solidFill>
                <a:latin typeface="Microsoft Tai Le"/>
                <a:cs typeface="Microsoft Tai Le"/>
              </a:rPr>
              <a:t>ERP : </a:t>
            </a:r>
            <a:r>
              <a:rPr lang="en-GB" b="1" dirty="0" smtClean="0">
                <a:solidFill>
                  <a:srgbClr val="000000"/>
                </a:solidFill>
                <a:latin typeface="Microsoft Tai Le"/>
                <a:cs typeface="Microsoft Tai Le"/>
              </a:rPr>
              <a:t>overview</a:t>
            </a:r>
          </a:p>
          <a:p>
            <a:endParaRPr lang="en-US" sz="1800" b="1" dirty="0" smtClean="0">
              <a:solidFill>
                <a:srgbClr val="000000"/>
              </a:solidFill>
              <a:latin typeface="Microsoft Tai Le"/>
              <a:cs typeface="Microsoft Tai Le"/>
            </a:endParaRPr>
          </a:p>
          <a:p>
            <a:pPr marL="444500" indent="-360363" algn="l">
              <a:spcBef>
                <a:spcPts val="600"/>
              </a:spcBef>
              <a:buFont typeface="Wingdings" panose="05000000000000000000" pitchFamily="2" charset="2"/>
              <a:buChar char="§"/>
            </a:pPr>
            <a:r>
              <a:rPr lang="en-US" sz="1800" dirty="0" smtClean="0">
                <a:solidFill>
                  <a:srgbClr val="000000"/>
                </a:solidFill>
                <a:latin typeface="Microsoft Tai Le"/>
                <a:cs typeface="Microsoft Tai Le"/>
              </a:rPr>
              <a:t>Part of Humanitarian </a:t>
            </a:r>
            <a:r>
              <a:rPr lang="en-US" sz="1800" dirty="0" err="1" smtClean="0">
                <a:solidFill>
                  <a:srgbClr val="000000"/>
                </a:solidFill>
                <a:latin typeface="Microsoft Tai Le"/>
                <a:cs typeface="Microsoft Tai Le"/>
              </a:rPr>
              <a:t>Programme</a:t>
            </a:r>
            <a:r>
              <a:rPr lang="en-US" sz="1800" dirty="0" smtClean="0">
                <a:solidFill>
                  <a:srgbClr val="000000"/>
                </a:solidFill>
                <a:latin typeface="Microsoft Tai Le"/>
                <a:cs typeface="Microsoft Tai Le"/>
              </a:rPr>
              <a:t> Cycle</a:t>
            </a:r>
            <a:endParaRPr lang="en-US" sz="1800" dirty="0">
              <a:solidFill>
                <a:srgbClr val="000000"/>
              </a:solidFill>
              <a:latin typeface="Microsoft Tai Le"/>
              <a:cs typeface="Microsoft Tai Le"/>
            </a:endParaRPr>
          </a:p>
          <a:p>
            <a:pPr marL="444500" indent="-360363" algn="l">
              <a:spcBef>
                <a:spcPts val="600"/>
              </a:spcBef>
              <a:buFont typeface="Wingdings" panose="05000000000000000000" pitchFamily="2" charset="2"/>
              <a:buChar char="§"/>
            </a:pPr>
            <a:r>
              <a:rPr lang="en-US" sz="1800" dirty="0" smtClean="0">
                <a:solidFill>
                  <a:srgbClr val="000000"/>
                </a:solidFill>
                <a:latin typeface="Microsoft Tai Le"/>
                <a:cs typeface="Microsoft Tai Le"/>
              </a:rPr>
              <a:t>Understand Risk</a:t>
            </a:r>
          </a:p>
          <a:p>
            <a:pPr marL="444500" indent="-360363" algn="l">
              <a:spcBef>
                <a:spcPts val="600"/>
              </a:spcBef>
              <a:buFont typeface="Wingdings" panose="05000000000000000000" pitchFamily="2" charset="2"/>
              <a:buChar char="§"/>
            </a:pPr>
            <a:r>
              <a:rPr lang="en-US" sz="1800" dirty="0" smtClean="0">
                <a:solidFill>
                  <a:srgbClr val="000000"/>
                </a:solidFill>
                <a:latin typeface="Microsoft Tai Le"/>
                <a:cs typeface="Microsoft Tai Le"/>
              </a:rPr>
              <a:t>All </a:t>
            </a:r>
            <a:r>
              <a:rPr lang="en-US" sz="1800" dirty="0">
                <a:solidFill>
                  <a:srgbClr val="000000"/>
                </a:solidFill>
                <a:latin typeface="Microsoft Tai Le"/>
                <a:cs typeface="Microsoft Tai Le"/>
              </a:rPr>
              <a:t>H</a:t>
            </a:r>
            <a:r>
              <a:rPr lang="en-US" sz="1800" dirty="0" smtClean="0">
                <a:solidFill>
                  <a:srgbClr val="000000"/>
                </a:solidFill>
                <a:latin typeface="Microsoft Tai Le"/>
                <a:cs typeface="Microsoft Tai Le"/>
              </a:rPr>
              <a:t>azard Minimum Preparedness Actions</a:t>
            </a:r>
          </a:p>
          <a:p>
            <a:pPr marL="444500" indent="-360363" algn="l">
              <a:spcBef>
                <a:spcPts val="600"/>
              </a:spcBef>
              <a:buFont typeface="Wingdings" panose="05000000000000000000" pitchFamily="2" charset="2"/>
              <a:buChar char="§"/>
            </a:pPr>
            <a:r>
              <a:rPr lang="en-US" sz="1800" dirty="0" smtClean="0">
                <a:solidFill>
                  <a:srgbClr val="000000"/>
                </a:solidFill>
                <a:latin typeface="Microsoft Tai Le"/>
                <a:cs typeface="Microsoft Tai Le"/>
              </a:rPr>
              <a:t>Monitor Risk</a:t>
            </a:r>
          </a:p>
          <a:p>
            <a:pPr marL="444500" indent="-360363" algn="l">
              <a:spcBef>
                <a:spcPts val="600"/>
              </a:spcBef>
              <a:buFont typeface="Wingdings" panose="05000000000000000000" pitchFamily="2" charset="2"/>
              <a:buChar char="§"/>
            </a:pPr>
            <a:r>
              <a:rPr lang="en-US" sz="1800" dirty="0" smtClean="0">
                <a:solidFill>
                  <a:srgbClr val="000000"/>
                </a:solidFill>
                <a:latin typeface="Microsoft Tai Le"/>
                <a:cs typeface="Microsoft Tai Le"/>
              </a:rPr>
              <a:t>Manifest Risk – Advanced Preparedness Actions &amp; Contingency Planning </a:t>
            </a:r>
          </a:p>
          <a:p>
            <a:pPr marL="444500" indent="-360363" algn="l">
              <a:spcBef>
                <a:spcPts val="600"/>
              </a:spcBef>
              <a:buFont typeface="Wingdings" panose="05000000000000000000" pitchFamily="2" charset="2"/>
              <a:buChar char="§"/>
            </a:pPr>
            <a:r>
              <a:rPr lang="en-US" sz="1800" dirty="0" smtClean="0">
                <a:solidFill>
                  <a:srgbClr val="000000"/>
                </a:solidFill>
                <a:latin typeface="Microsoft Tai Le"/>
                <a:cs typeface="Microsoft Tai Le"/>
              </a:rPr>
              <a:t>Refugee and IHR Situations</a:t>
            </a:r>
          </a:p>
          <a:p>
            <a:pPr marL="685800" indent="-685800" algn="l">
              <a:buFont typeface="Arial"/>
              <a:buChar char="•"/>
            </a:pPr>
            <a:endParaRPr lang="en-US" sz="2800" b="1" dirty="0" smtClean="0">
              <a:latin typeface="Microsoft Tai Le"/>
              <a:cs typeface="Microsoft Tai Le"/>
            </a:endParaRPr>
          </a:p>
          <a:p>
            <a:pPr algn="l"/>
            <a:endParaRPr lang="en-GB" sz="4800" b="1" dirty="0" smtClean="0">
              <a:latin typeface="Microsoft Tai Le"/>
              <a:cs typeface="Microsoft Tai Le"/>
            </a:endParaRPr>
          </a:p>
          <a:p>
            <a:pPr algn="r"/>
            <a:endParaRPr lang="en-GB" sz="4800" b="1" dirty="0">
              <a:latin typeface="Microsoft Tai Le"/>
              <a:cs typeface="Microsoft Tai Le"/>
            </a:endParaRPr>
          </a:p>
        </p:txBody>
      </p:sp>
      <p:pic>
        <p:nvPicPr>
          <p:cNvPr id="5" name="Picture 4" descr="Screen Shot 2015-04-13 at 15.21.5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263718"/>
            <a:ext cx="12192000" cy="594285"/>
          </a:xfrm>
          <a:prstGeom prst="rect">
            <a:avLst/>
          </a:prstGeom>
        </p:spPr>
      </p:pic>
      <p:pic>
        <p:nvPicPr>
          <p:cNvPr id="2" name="Picture 1"/>
          <p:cNvPicPr>
            <a:picLocks noChangeAspect="1"/>
          </p:cNvPicPr>
          <p:nvPr/>
        </p:nvPicPr>
        <p:blipFill>
          <a:blip r:embed="rId3"/>
          <a:stretch>
            <a:fillRect/>
          </a:stretch>
        </p:blipFill>
        <p:spPr>
          <a:xfrm>
            <a:off x="483242" y="2038120"/>
            <a:ext cx="2781220" cy="346913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052" y="458417"/>
            <a:ext cx="1638756" cy="711220"/>
          </a:xfrm>
          <a:prstGeom prst="rect">
            <a:avLst/>
          </a:prstGeom>
        </p:spPr>
      </p:pic>
    </p:spTree>
    <p:extLst>
      <p:ext uri="{BB962C8B-B14F-4D97-AF65-F5344CB8AC3E}">
        <p14:creationId xmlns:p14="http://schemas.microsoft.com/office/powerpoint/2010/main" val="429396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13 at 15.55.2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541" y="918645"/>
            <a:ext cx="10456918" cy="4754196"/>
          </a:xfrm>
          <a:prstGeom prst="rect">
            <a:avLst/>
          </a:prstGeom>
        </p:spPr>
      </p:pic>
      <p:pic>
        <p:nvPicPr>
          <p:cNvPr id="5" name="Picture 4" descr="Screen Shot 2015-04-13 at 15.21.5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63716"/>
            <a:ext cx="12192000" cy="594285"/>
          </a:xfrm>
          <a:prstGeom prst="rect">
            <a:avLst/>
          </a:prstGeom>
        </p:spPr>
      </p:pic>
    </p:spTree>
    <p:extLst>
      <p:ext uri="{BB962C8B-B14F-4D97-AF65-F5344CB8AC3E}">
        <p14:creationId xmlns:p14="http://schemas.microsoft.com/office/powerpoint/2010/main" val="359049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3397" y="1396264"/>
            <a:ext cx="9836384" cy="685200"/>
          </a:xfrm>
        </p:spPr>
        <p:txBody>
          <a:bodyPr>
            <a:noAutofit/>
          </a:bodyPr>
          <a:lstStyle/>
          <a:p>
            <a:r>
              <a:rPr lang="en-US" sz="2800" b="1" dirty="0" smtClean="0">
                <a:solidFill>
                  <a:srgbClr val="000000"/>
                </a:solidFill>
                <a:latin typeface="Microsoft Tai Le"/>
                <a:cs typeface="Microsoft Tai Le"/>
              </a:rPr>
              <a:t>Nepal Grouped Takeaways</a:t>
            </a:r>
            <a:r>
              <a:rPr lang="en-US" sz="4400" b="1" dirty="0" smtClean="0">
                <a:latin typeface="Microsoft Tai Le"/>
                <a:cs typeface="Microsoft Tai Le"/>
              </a:rPr>
              <a:t/>
            </a:r>
            <a:br>
              <a:rPr lang="en-US" sz="4400" b="1" dirty="0" smtClean="0">
                <a:latin typeface="Microsoft Tai Le"/>
                <a:cs typeface="Microsoft Tai Le"/>
              </a:rPr>
            </a:br>
            <a:r>
              <a:rPr lang="en-US" sz="4400" b="1" dirty="0" smtClean="0">
                <a:latin typeface="Microsoft Tai Le"/>
                <a:cs typeface="Microsoft Tai Le"/>
              </a:rPr>
              <a:t/>
            </a:r>
            <a:br>
              <a:rPr lang="en-US" sz="4400" b="1" dirty="0" smtClean="0">
                <a:latin typeface="Microsoft Tai Le"/>
                <a:cs typeface="Microsoft Tai Le"/>
              </a:rPr>
            </a:br>
            <a:endParaRPr lang="en-US" sz="4400" b="1" dirty="0">
              <a:latin typeface="Microsoft Tai Le"/>
              <a:cs typeface="Microsoft Tai Le"/>
            </a:endParaRPr>
          </a:p>
        </p:txBody>
      </p:sp>
      <p:pic>
        <p:nvPicPr>
          <p:cNvPr id="6" name="Picture 5" descr="Screen Shot 2015-04-13 at 15.21.5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63718"/>
            <a:ext cx="12192000" cy="594285"/>
          </a:xfrm>
          <a:prstGeom prst="rect">
            <a:avLst/>
          </a:prstGeom>
        </p:spPr>
      </p:pic>
      <p:sp>
        <p:nvSpPr>
          <p:cNvPr id="9" name="Rounded Rectangle 8"/>
          <p:cNvSpPr/>
          <p:nvPr/>
        </p:nvSpPr>
        <p:spPr>
          <a:xfrm>
            <a:off x="448387" y="3277342"/>
            <a:ext cx="10369032" cy="609600"/>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smtClean="0">
                <a:solidFill>
                  <a:prstClr val="white"/>
                </a:solidFill>
              </a:rPr>
              <a:t>Savvy Investment</a:t>
            </a:r>
            <a:endParaRPr lang="en-US" sz="2400" dirty="0">
              <a:solidFill>
                <a:prstClr val="white"/>
              </a:solidFill>
              <a:latin typeface="Microsoft Tai Le"/>
              <a:cs typeface="Microsoft Tai Le"/>
            </a:endParaRPr>
          </a:p>
        </p:txBody>
      </p:sp>
      <p:sp>
        <p:nvSpPr>
          <p:cNvPr id="10" name="Rounded Rectangle 9"/>
          <p:cNvSpPr/>
          <p:nvPr/>
        </p:nvSpPr>
        <p:spPr>
          <a:xfrm>
            <a:off x="448387" y="3963142"/>
            <a:ext cx="10369032" cy="609600"/>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defTabSz="457200"/>
            <a:r>
              <a:rPr lang="en-GB" sz="2400" dirty="0" smtClean="0">
                <a:solidFill>
                  <a:prstClr val="white"/>
                </a:solidFill>
              </a:rPr>
              <a:t>Coherence</a:t>
            </a:r>
            <a:endParaRPr lang="en-US" sz="2400" dirty="0">
              <a:solidFill>
                <a:prstClr val="white"/>
              </a:solidFill>
            </a:endParaRPr>
          </a:p>
        </p:txBody>
      </p:sp>
      <p:sp>
        <p:nvSpPr>
          <p:cNvPr id="12" name="Rounded Rectangle 11"/>
          <p:cNvSpPr/>
          <p:nvPr/>
        </p:nvSpPr>
        <p:spPr>
          <a:xfrm>
            <a:off x="448387" y="4648944"/>
            <a:ext cx="10369032" cy="786859"/>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defTabSz="457200"/>
            <a:r>
              <a:rPr lang="en-GB" sz="2400" dirty="0" smtClean="0">
                <a:solidFill>
                  <a:prstClr val="white"/>
                </a:solidFill>
              </a:rPr>
              <a:t>Familiarity</a:t>
            </a:r>
            <a:endParaRPr lang="en-US" sz="2400" dirty="0">
              <a:solidFill>
                <a:prstClr val="white"/>
              </a:solidFill>
              <a:latin typeface="Microsoft Tai Le"/>
              <a:cs typeface="Microsoft Tai Le"/>
            </a:endParaRPr>
          </a:p>
        </p:txBody>
      </p:sp>
      <p:sp>
        <p:nvSpPr>
          <p:cNvPr id="13" name="Rounded Rectangle 12"/>
          <p:cNvSpPr/>
          <p:nvPr/>
        </p:nvSpPr>
        <p:spPr>
          <a:xfrm>
            <a:off x="567073" y="2374603"/>
            <a:ext cx="10369032" cy="609600"/>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smtClean="0">
                <a:solidFill>
                  <a:prstClr val="white"/>
                </a:solidFill>
              </a:rPr>
              <a:t>The Basics Matter</a:t>
            </a:r>
            <a:endParaRPr lang="en-US" sz="2400" dirty="0">
              <a:solidFill>
                <a:prstClr val="white"/>
              </a:solidFill>
              <a:latin typeface="Microsoft Tai Le"/>
              <a:cs typeface="Microsoft Tai Le"/>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639" y="511654"/>
            <a:ext cx="1638756" cy="711220"/>
          </a:xfrm>
          <a:prstGeom prst="rect">
            <a:avLst/>
          </a:prstGeom>
        </p:spPr>
      </p:pic>
    </p:spTree>
    <p:extLst>
      <p:ext uri="{BB962C8B-B14F-4D97-AF65-F5344CB8AC3E}">
        <p14:creationId xmlns:p14="http://schemas.microsoft.com/office/powerpoint/2010/main" val="302688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753" y="436870"/>
            <a:ext cx="6581660" cy="1223963"/>
          </a:xfrm>
        </p:spPr>
        <p:txBody>
          <a:bodyPr rtlCol="0">
            <a:normAutofit fontScale="90000"/>
          </a:bodyPr>
          <a:lstStyle/>
          <a:p>
            <a:pPr fontAlgn="auto">
              <a:spcAft>
                <a:spcPts val="0"/>
              </a:spcAft>
              <a:defRPr/>
            </a:pPr>
            <a:r>
              <a:rPr lang="en-GB" sz="2700" dirty="0"/>
              <a:t>Preparedness: Can we learn from the Nepal </a:t>
            </a:r>
            <a:r>
              <a:rPr lang="en-GB" sz="2700" dirty="0" smtClean="0"/>
              <a:t>Earthquake?</a:t>
            </a:r>
            <a:r>
              <a:rPr lang="en-GB" dirty="0" smtClean="0"/>
              <a:t/>
            </a:r>
            <a:br>
              <a:rPr lang="en-GB" dirty="0" smtClean="0"/>
            </a:br>
            <a:endParaRPr lang="en-GB" dirty="0"/>
          </a:p>
        </p:txBody>
      </p:sp>
      <p:sp>
        <p:nvSpPr>
          <p:cNvPr id="20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DE5B9B-3BD0-476A-882C-4F2AAD390F99}" type="slidenum">
              <a:rPr lang="en-GB" altLang="en-US">
                <a:solidFill>
                  <a:srgbClr val="7F1416"/>
                </a:solidFill>
              </a:rPr>
              <a:pPr fontAlgn="base">
                <a:spcBef>
                  <a:spcPct val="0"/>
                </a:spcBef>
                <a:spcAft>
                  <a:spcPct val="0"/>
                </a:spcAft>
              </a:pPr>
              <a:t>8</a:t>
            </a:fld>
            <a:endParaRPr lang="en-GB" altLang="en-US">
              <a:solidFill>
                <a:srgbClr val="7F1416"/>
              </a:solidFill>
            </a:endParaRPr>
          </a:p>
        </p:txBody>
      </p:sp>
      <p:grpSp>
        <p:nvGrpSpPr>
          <p:cNvPr id="2053" name="Group 5"/>
          <p:cNvGrpSpPr>
            <a:grpSpLocks/>
          </p:cNvGrpSpPr>
          <p:nvPr/>
        </p:nvGrpSpPr>
        <p:grpSpPr bwMode="auto">
          <a:xfrm>
            <a:off x="3962874" y="1660833"/>
            <a:ext cx="2783417" cy="1914525"/>
            <a:chOff x="6948264" y="760517"/>
            <a:chExt cx="2088232" cy="1915304"/>
          </a:xfrm>
        </p:grpSpPr>
        <p:pic>
          <p:nvPicPr>
            <p:cNvPr id="20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727" y="760517"/>
              <a:ext cx="1361306" cy="136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5" name="TextBox 7"/>
            <p:cNvSpPr txBox="1">
              <a:spLocks noChangeArrowheads="1"/>
            </p:cNvSpPr>
            <p:nvPr/>
          </p:nvSpPr>
          <p:spPr bwMode="auto">
            <a:xfrm>
              <a:off x="6948264" y="2121823"/>
              <a:ext cx="20882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en-US" sz="1000" dirty="0" smtClean="0">
                  <a:solidFill>
                    <a:prstClr val="black"/>
                  </a:solidFill>
                  <a:cs typeface="Arial" charset="0"/>
                </a:rPr>
                <a:t>Victoria </a:t>
              </a:r>
              <a:r>
                <a:rPr lang="en-US" altLang="en-US" sz="1000" dirty="0" err="1" smtClean="0">
                  <a:solidFill>
                    <a:prstClr val="black"/>
                  </a:solidFill>
                  <a:cs typeface="Arial" charset="0"/>
                </a:rPr>
                <a:t>Stodart</a:t>
              </a:r>
              <a:endParaRPr lang="en-US" altLang="en-US" sz="1000" dirty="0" smtClean="0">
                <a:solidFill>
                  <a:prstClr val="black"/>
                </a:solidFill>
                <a:cs typeface="Arial" charset="0"/>
              </a:endParaRPr>
            </a:p>
            <a:p>
              <a:pPr algn="ctr" fontAlgn="base">
                <a:spcBef>
                  <a:spcPct val="0"/>
                </a:spcBef>
                <a:spcAft>
                  <a:spcPct val="0"/>
                </a:spcAft>
              </a:pPr>
              <a:r>
                <a:rPr lang="en-US" altLang="en-US" sz="1000" dirty="0" smtClean="0">
                  <a:solidFill>
                    <a:prstClr val="black"/>
                  </a:solidFill>
                  <a:cs typeface="Arial" charset="0"/>
                </a:rPr>
                <a:t>SHELTER CLUSTER COORDINATOR, NEPAL (APRIL &amp; MAY, 2015)</a:t>
              </a:r>
              <a:endParaRPr lang="en-GB" altLang="en-US" sz="1000" dirty="0" smtClean="0">
                <a:solidFill>
                  <a:prstClr val="black"/>
                </a:solidFill>
                <a:cs typeface="Arial" charset="0"/>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34" y="511654"/>
            <a:ext cx="1638756" cy="711220"/>
          </a:xfrm>
          <a:prstGeom prst="rect">
            <a:avLst/>
          </a:prstGeom>
        </p:spPr>
      </p:pic>
    </p:spTree>
    <p:extLst>
      <p:ext uri="{BB962C8B-B14F-4D97-AF65-F5344CB8AC3E}">
        <p14:creationId xmlns:p14="http://schemas.microsoft.com/office/powerpoint/2010/main" val="217204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24215" y="476250"/>
            <a:ext cx="7639451" cy="1143000"/>
          </a:xfrm>
        </p:spPr>
        <p:txBody>
          <a:bodyPr/>
          <a:lstStyle/>
          <a:p>
            <a:r>
              <a:rPr lang="en-GB" altLang="en-US" sz="2600" smtClean="0"/>
              <a:t>The Shelter Cluster Perspective</a:t>
            </a:r>
          </a:p>
        </p:txBody>
      </p:sp>
      <p:sp>
        <p:nvSpPr>
          <p:cNvPr id="5" name="Content Placeholder 4"/>
          <p:cNvSpPr>
            <a:spLocks noGrp="1"/>
          </p:cNvSpPr>
          <p:nvPr>
            <p:ph sz="half" idx="2"/>
          </p:nvPr>
        </p:nvSpPr>
        <p:spPr>
          <a:xfrm>
            <a:off x="6178551" y="2781303"/>
            <a:ext cx="5384800" cy="2735263"/>
          </a:xfrm>
        </p:spPr>
        <p:txBody>
          <a:bodyPr rtlCol="0">
            <a:normAutofit/>
          </a:bodyPr>
          <a:lstStyle/>
          <a:p>
            <a:pPr fontAlgn="auto">
              <a:lnSpc>
                <a:spcPct val="110000"/>
              </a:lnSpc>
              <a:spcBef>
                <a:spcPts val="600"/>
              </a:spcBef>
              <a:spcAft>
                <a:spcPts val="0"/>
              </a:spcAft>
              <a:defRPr/>
            </a:pPr>
            <a:r>
              <a:rPr lang="en-GB" sz="2000" dirty="0" err="1" smtClean="0"/>
              <a:t>Govt</a:t>
            </a:r>
            <a:r>
              <a:rPr lang="en-GB" sz="2000" dirty="0" smtClean="0"/>
              <a:t> lead: DUDBC; co lead IFRC</a:t>
            </a:r>
          </a:p>
          <a:p>
            <a:pPr fontAlgn="auto">
              <a:lnSpc>
                <a:spcPct val="110000"/>
              </a:lnSpc>
              <a:spcBef>
                <a:spcPts val="600"/>
              </a:spcBef>
              <a:spcAft>
                <a:spcPts val="0"/>
              </a:spcAft>
              <a:defRPr/>
            </a:pPr>
            <a:r>
              <a:rPr lang="en-GB" sz="2000" dirty="0" smtClean="0"/>
              <a:t>Over 700,000 homes destroyed or damaged in 14 priority districts</a:t>
            </a:r>
          </a:p>
          <a:p>
            <a:pPr fontAlgn="auto">
              <a:lnSpc>
                <a:spcPct val="110000"/>
              </a:lnSpc>
              <a:spcBef>
                <a:spcPts val="600"/>
              </a:spcBef>
              <a:spcAft>
                <a:spcPts val="0"/>
              </a:spcAft>
              <a:defRPr/>
            </a:pPr>
            <a:r>
              <a:rPr lang="en-GB" sz="2000" dirty="0" smtClean="0"/>
              <a:t>25 April 2015 – 31 Dec 2015: 115 operational agencies provided 635,950 households with shelter and 485,682 HHs with NFIs </a:t>
            </a:r>
          </a:p>
          <a:p>
            <a:pPr fontAlgn="auto">
              <a:lnSpc>
                <a:spcPct val="110000"/>
              </a:lnSpc>
              <a:spcBef>
                <a:spcPts val="600"/>
              </a:spcBef>
              <a:spcAft>
                <a:spcPts val="0"/>
              </a:spcAft>
              <a:defRPr/>
            </a:pPr>
            <a:r>
              <a:rPr lang="en-GB" sz="2000" dirty="0" smtClean="0"/>
              <a:t>Cluster has returned to its preparedness state</a:t>
            </a:r>
            <a:endParaRPr lang="en-GB" sz="2000" dirty="0"/>
          </a:p>
        </p:txBody>
      </p:sp>
      <p:sp>
        <p:nvSpPr>
          <p:cNvPr id="30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04983A-7FB0-4C56-BE56-CD8BF3794BF9}" type="slidenum">
              <a:rPr lang="en-GB" altLang="en-US">
                <a:solidFill>
                  <a:srgbClr val="7F1416"/>
                </a:solidFill>
              </a:rPr>
              <a:pPr fontAlgn="base">
                <a:spcBef>
                  <a:spcPct val="0"/>
                </a:spcBef>
                <a:spcAft>
                  <a:spcPct val="0"/>
                </a:spcAft>
              </a:pPr>
              <a:t>9</a:t>
            </a:fld>
            <a:endParaRPr lang="en-GB" altLang="en-US">
              <a:solidFill>
                <a:srgbClr val="7F1416"/>
              </a:solidFill>
            </a:endParaRPr>
          </a:p>
        </p:txBody>
      </p:sp>
      <p:sp>
        <p:nvSpPr>
          <p:cNvPr id="3078" name="AutoShape 2" descr="data:image/png;base64,iVBORw0KGgoAAAANSUhEUgAAALQAAAC0CAYAAAA9zQYyAAAgAElEQVR4XpTdd9B1b1Xm+edtIzkns4IBAwgqiphFccxxFLVscyq11Zl2dKq1p7ut8g/HMZZF2+Y24JhFRQUEAygKBoyYc845v1PfXb/PqevdPO9P56l66pyzz953WOtaa11r3ffe58b97/uAm1dXV1c3btw4/s/vX+zFXuxyzHc3b9688v/v/t2/O67r87/8y79c/fM///PxXnved+1e17mucfzo6I4/x4ypw/XVf2Pqv/f1t2PvPG3Xxj/+4z9evcRLvMRxrPfbV210bMfa9dt+59dPr//0T/90tLNz7njn//3f//3Rzl3vetfjvP7r15i7zhw6T1vaM279688c9bOy7tr67pgxnb8n9447l4y7Zt+f5bhjqv+zbPtM39uOscDLWaeNe3XUe3NYnJzx6BwyNf7FyI373Ou+twDapLyeB+fiMwh9prgF/xmoO5kF+XWAdmwnA3Ade/EXf/FbDI6R6ONv/uZvDmEl+I51/oLkPN81srORd53rgbZ2+w/ItV9/AfmlX/qlj37/7u/+7riG8ZBLnzmAnaP+Fwy11/F/+Id/OPrqc23uuWfwmP+2DdCrW9ftXIH3utez7s76XuMCzuv0enZuO45t03Eg3vY5mlsAfY+73fPmnYF4Ab2NmiwLvQ7gO5Gzld7Z+deB/HaATrmrTNbvtfH1lyfu/QK64yk5cK6n55U7lzE4tqDo+s7567/+6wO4L/uyL3v1h3/4hwe4/+qv/uoAXv88d2DneTvedb0aY237vrb7TgQ5y54xAPbKk5c+g1xUo++NvmdAn3VwBiDQwUF97RjX8V0HaIbReXR1O2e5Hvk6B7TzvHG3u9z94qGBd8PXWs7Z1fcdz3e2qh3wWbArhDPQWfV6gvUovPNZOdsOr0lQndsxlIPwURGA4u1dr9/Oe6mXeqkDYAAnOvzFX/zF1d3udrfjv+8D9R/8wR9c3fOe9zyG1GvndH1/97rXvY5xdOyFL3zhYQhLR2p/aRtDIxeUq8/oyobws6x5Mca7Ot6QvSFfX8ayn88RkNzX4dziMe+gsc6jV6+i5RrI2TjXK98ZoI/v7vrSd7sF0Avm88DOlrLgI9TzwHmBs6BXEGv93q/nX2EJ3+sNtL3XGk/el+cD3M6rzQCICnTejh3oow7ed+5LvuRLXt397ne/us997nN1j3vc4/DGf/Inf3KA64EPfODVgx70oKunPOUpV/e9732v7nKXu1y9wiu8wkFDGu+f/umfHgbR+3vf+94Xzx7//vM///PjH8CNv8/10byjHP0ZU5/N7exQLpO5I3dpvpwA2bn2TK0WUGR2na7XMd0O0Gs0Zy9PD5yi75cuLYDp+UyZFlsXQF/nnc+APluKhjbMmziBLqDPoD6HmJ3Q7QC9CdvSoesEvlbP0wWMjuclea1VIKV7Bfqu8x4NqY0/+7M/OwD2t3/7t4d3zhMH0MD9e7/3ewdo+66xBsC+B+oAnHF0rH/GWvu1HZi7vv8+Z0z9L/cGyuuiXvMjR/z/PL87i5bXfbe69j1gLj7o/xwF1tv33lw2Ip8TzcUhDF3HIo7v8tBrBWcPfW7sDKJzODK5NRCTu53Q1wiEtAU0D7kRgqCE1Ou88wo8D4wmUDQqkiftH9/t+wAUAGtjqwOdE6g63vf1H6A7HkDrJ/78Mi/zMld/9Ed/dLRr/AzMWGoj8O9foO6aKEwgr/0oTIYDMF3f8b4np/Vq297SmbMzIMOzDlcf670dP3tUcj7TgbNH3bZcc6asC/DzOMxr29k5HMev49B7AQ97HvQKofPXy+F5gHCmFLdocD7o4zovsNa/RrUhd4VBwcawPLljgaFQLpz3fR6xV+33Hlh93xh5U7w8Lxsw//iP//gCuvo35q4RIRggyoNG8FZ9zpgaY32jN32u/YBtnlGZaM8ZBKv49ZS889nLre7OuuHQNpqufjYKnttlyNdRmgXreuSzx95k/exctX8L0O9593vd3LB05lkGSeA88AJ6zzl70QX77QR39ty3M4DbhZ5NMIBnvaEJ5/0CMA6ap+v8jgdIteP64UXVlaMTeea4b8AH4sAXpUAvNnEM+LXTOeRC1hxF4+y9MiCP0zUdq88ox8Me9rCrl3u5l7t64hOfePUFX/AFVy94wQuOeaASSnrNRUUnT29Ocon60ifDXap39qrrAc+evOvIkA6W354jPz2cnd9Z32fHdJ1nNpalNMfY73WPe99cQCzl4GldzOsAd5839PNIruvzciN04na8bQH7b/EaJspj7DjXes+VkfXq+DBumtcLKAE54PZ9YH/sYx97AKtxdTwQr/JTbBSjqkbfMSyVFcolQ8ACrgW6MdV+4wmkktYnPOEJh0x/4zd+4+rXfu3XLnXuzhW+FwB4f4BHuRjx7eR9DunX0Q76aX7kfx31ECG1cdb9UsbV39KajRrnMZ/HdgB6B7IAXe64iQigJmS1WmBeD++89e5ngK/w19MT2HVhZido7GdBAXHHJVNAtiFu526+vHPArjLx8i//8gfAA0fltkD2l3/5lxe6kgzivAG9Nn7rt37rAHTXWxFcmVECrymKAdxGFGOt7c7P60czart5VffO4ESk5cy9PwOaMS8dXHmePfR+ho2V+QJa36tHkehFuO6sSi8GOL3F2xkL5HUe99FvK4UrBN7VogALauDC8tlDb2hZQJvYhhSA9npn4aTrrgt5Z4tlTMAPGCoaFlOEyDNnCxg8aWFahSEZVH7rr9dA3LV5ap5YVSOwBera6rwMoT90QsQ4923My7HpQ+16aUPG1OfG0xjqr77q07wZkUWXzmGkyVNU4NVXbksZeMyV74JpwafPdSz0d1372uwc7+l1Ofpi5+z8jG9fb9zvPve/eOiEnxCE3JSrzJSHKIsvg8ebzrSggfGMdxamNkStAK4LgWcPfd3n7YtSLQ/zjBuOd9z6V+fNaCWKzTfe2v9v/uZvHnLpvLw04EcvFrSd03e1E/CTlX0eqiOoWuBiSGSachzbEh2j7Fh9mnPlwa4tWawfxlkbjeMcKTgj+0x2L8uC+TqP6vv10KJeY7iOJiyYz95++e/2t4BmQNfh5Az2wzhsTqpBK2KFtJKfEp+U21+eIY6YN1ANqGOWyatsaei60LCEn4WfPS6LY73Xfe/YegEGlVIzROFV5WDP3UiB1/Y9rtnc87gPfvCDj4Qv2hGVSE68bK+By2JLXrI+A0krggBrscS1+HD9CckAwWvWdt/x3B3nXOqn8/PQzTld1VYGZF6ur43GtzJAwxqPsZzBvLnU2cOu7OlTUnumlBu918Oe2186sznR9sUgFg9wd6EleWheLYGlxAR0v/vd71BKVt73KaUVsTxBSkxpQrNMfsOmAW/nANx5/1otc687h5qzgC1IMCa8vv5k/EDLYy+gO2bVTWUio36VV3mVY5z4a6+StCJV3rg+A5jKSfLrM++aYahYqG0z2PrkeSkRwJc74+Lq3l2zRtVYoyBd2/hEADQjR9XYlQh9DwwrT9WYTeYWSGePy0OTs3FtFDxfc52n5vw2eosm1+mfx97c4XCA977nfW42iRSQ4AjnAQ94wLG823Fep1CbIgttCUhYBWwJwplunC16w9NaNJ6516+XPlOLzpesNU5WDoQ4/1IhPPqcwGwlobm3hC18Z8jGkUGjJ5I0ybH9HI0j8GT4Qnv98dScRODrHFy3+ZA3xTaX5pEOek1HdhDWR587XgR5yEMectBC1EMkBWgA502dt85DDiUX2lB/BiJ9qcdvtF46sIDWHl2u4TCOza9EkO2bQ9hIfvHQdtup0RbG8s5xMx4aoBN+QqSsOgvgHee1eV/h/XZg5qF73QGeQ5TEjiAAuGsyvjyqGmzXMjK8te8aZ9cJ4Wch2mshQjX/AB14AzNQFtJ5QVGNR0JxAlhjtfjSYohNT2QHuHYKMsCNIvh2ALP03TxEPsbRODKQAL37Q/TFG/N2QNP3ZCTCMdpNoheAAMyLr1elzzXEjdhAvWDlaHy3Xv3OEsMzFb3FeO7yUnc9KEfCTemBJM8si1YewpdXIB0rvAK4+izPcA4Vrl26wWuslziHwARvGThApTjAySM1bopP+YzK0nXfdY6JC9mdp93m0fvHPOYxx5wkWhlq1/JClAlcvKs20RBjShbo2ZlyNc+AW9uiFp69r2QjOqJNDDM9vM7rvM5hfOgJfo7u1IZFF9tdO9ac8WDniBJ93qoML7l0UtXE3BbQZ+9+nbdnJNd53cXJOZIvXm6hNy/9knc5AN0k7CHIS+edJYVWpHhd3FQYlcmrzyb4wERQvO4q1ADX67B4FkhxTcwmHpuEeMj6TCkpLoXW94KutpoXUPIKjC4DTsEPfehDrx73uMddPec5zzlkVRslwRmTVUEKjVrwbjbyB67aTI6infMbo/M7JmqQCxn0uiU2IVz4b5ySVvIlh4c//OFXv/M7v3M4og3T+gJWiWzniFi3A2rfr6esL7IFKJxfBFgOTI9nXnymlAwE4AF0c63r2l0juDhPHlq5LuWn5ACd4gLCbtwxAXy5hhJOygxM8ez+82ySxTOgd3BConbXigGcF1AXlsG/6qu+6tWv/uqvHpyyvnnDDZO9D5A8F8HjrioEj3/846+e//znX2q0AaF28VQAUEExBkpWSTDWPqMDwj95JDsAU31obr0XSbRTtFCB4sWbk3p07+P8KiDpbCMUY+jYGhIwZGiogUUYzmZzEnRI4u167S/92PxkgX6mLz4zkusox3nh5oyPM6iP3XY8bxMCaGW7PgNEoMcHZbVNhPLt6ZU8CvlrkYRl0iazk1qq0tgyLqE5AaIBj3jEI66e/exnX8CM+1GcZNci0VYG6r9I1PzizBlDfLf2GfGv//qvX8p/FJcsaqe+urbr+kOBeq8SUr8BrPkHxo7jvhTTOJKlBFQ05DUlpKjBJtRA3DwyaOsGzVtE4DDq7+zxO4Yudn5zYogLLgYiGqxHPVdDzhwZoLc9741t21u5LM09Uw60dKnHIbN227E+SsKjU15gstS61q6CIBksHAbkPIo9wMIj5byINd1xY+6GsvXmnV+fQrEMPKAEDnVXAje5FR6gURTDCQzlCoGpcQdiiwydG5ACev3wpo0tgKpeJB9CV2XpHLdWLe9felZ7KkOd3/gbJwWLJlYd5QUcjzk0ZrSsY8mp8fU+PaBG64GBuNdNuMlMFIEJXH4dEBAbD/0uZTgD7jo6gZKIBOvZzxRjPfOC2DgvTjBAa5iHTlE8dK/25naejByfS3CE1DF8cT34As37TSwIRDjruxVwirXUXB+AkrezgQhfJ2QCpTTeC7VSpmz8bpHqtTEI25aeCVyuAfgBqnPVh+s7GSqzue4cuhsrGiJqbOTLieDuyVMprusakwoImta4MoJkIZ9ojCo7KA7nQHfJvfP913799r/6W++4EfVMJTeynt9vfnQ7b0sWS1/OHvgM7DONuRGH5gkBOiXh0AnKHgU8DFe24MDLqKtauuUFeOa1QMJIyAyq91tC6nyfeTUgy4MCDhBvDXcTo77PIM6lNdWH5pWi8OXmYWGEsjvXDQC9dk2AqV3Uqj6Tl1IkUJnrAoZnURNmwBkYClQEqXS47YkWvG6vtrSiGkWQoqqy4HUesH6NGygYu9Kk5H5BJKkWrVEKYzwnfD5zMEtJ4AKAt6JCHrCxwL4uElz6AWj8uNc8dP8Abo+v2qXaM6WoudZRwlT2krEbAMEarIkknAVQ52Us9i6rHkjMmlwViK5vnOuNuxZQGUPtBzzctvOVs6wMCnE4atfyhoDB8HH1xixxDni1X/26V5678SlNiiaoEl7NIaAy5FJbbhqozRSebNub3fxRxObWrjuOpHYCOQ6fvEWFXnn4xiH5tFjWuX2PQtXPmTPvxrX1tvS64FvqcTaMM0XU1ra5BnGmo2cKe0T6yna9MUiKVI5iIeqwgVrJq3MTXN7ARpiElPfsdT3TDn75GQ9NgEpJ9ZunInCbgWonICTo/lJm5wKiSUoIhcgAZmEEgHhmAqxvchDORQ10oms7p2t6zYv2XYDuVdWk8SYfFKzzLQolQ/V7+z8ap6oKYFgoaY7RDufUtmjSd+2vAejm33kZUmOvDYBEJ3hZkS05+G49LZ3ReeeHC8v8yRxVWo96Z8AF8DM4Gd2+rnde2rdAPnP1G3e/6z2OpJCXVOe1YAAseJUQGQATWsutFmH6LsH//u///gFqSeFO8M64LmUwqgAtmWt8kqMmseDsc+OzsV62bhVR5aJzKJdHboznJMetWUp0wB2A84KMJMXWh30SAa1r/HW+XXDJoPJaY01OgZCTEHnsFWFEzaMx5zD6rjbw98aA7vzKr/zKMXc0QMTsHFFOJFLeJCPRt7ZVPGoLsOFgE2+RjxxuB+bV+76nAyAF0DOob+fp1zkCtPZvPPD+D7rZRPoTapq8iW4SmHDx4IR8//vf/1hyTVF97vtC5O/+7u8eoLZ9cnlV7SkfdbxJCekdr+8MxL4IA+66kjYhU+ksr5YieZHORxUSvAe+nBM8tMQYgAiI8XHUS/UA7aq9AF07+mB8gNpY1ZFROfM319oI9DYuJcNAWFuW5DkccuP9a7M6fDLvT8mPgSbXrqk9Hrs26w/frx9OrH6aS9/vAs4momjNHltOe6YdPm/+xBBEigX0nr9G8K9x6Asff4WXe8WbaqP28qoIdFIKwIsBP4GVNAbk+FzAVs7KM7di1X/eWuKhQwoVTpqUsIXrBugELSqgHUpoeHJtqJ8qN3Vd4+dVVSDQqvrDJyWV660ArzEUrlU+2ttycLQbN455yQ86pkqSHFEm3jVAS7YoFTVB1QKQBNuGoa7puDthkhujtIms7azt05ZzcA6oQOcns8636tsYUMLNMXh1dMj+ka2QLB3bvGUBed170fDiRWfFcfOTM5hvZxx7nJ4vbT/sVV71pvvjLBHzELyXUIRzUnoKj0MGbru+Unb7hwM0Swe2rjc5beOvtRmIEnzv+97zLFKUrDyBdY0VpIDQ+drG8c6hCFAYEurD+yXYlFr/UZ3+ey/Tt6DSWIR3SVXyUTPutbFYUucsEry907WRE9j9JfIK82pOru38QMioar/rW9lsDLWDjqFFHEXnmltjanzpBSff/MGKcPPJSEVYXlmRQCRKF8uhr/O0C1J90X2vKJpE+DpQX9cuj/0ihYbXea1H3JR1NyH/ar0uWE4lPPPoymFNPKUVAnuWBDBszRWgDai2cNxApFYKALyihRyAdlzlAlBRhQ2DOLcFC+NvbsJziskwo1CBJTA1h4wMf0W/lO9s42SADD45BB4Alhj2vf7Qu+SRF2ZYzau58oYBq/fpKAfSHw/cTbLKk83FMra8h/fjiTPK9BuYMxDJMTmgEfXR2G0pUE7rvNraiHamAmc+fQb0ApHRbWJ3BvRGNcDePs+GcOMNXu8xN7fMBqR2jZnAme/WMSrAg/LEtedGAHxy1+TPPLrkxvPhAr+KgNXAQCAZklThX7yjhKhX3neFZ0N+Su9PiM27BeQ+N6fGEpXqT+JWm30XCD23rjnUd/IJJPaGSJoDdO8tS9vNRw7GrbQWYOtD8ltfksHmYyVRjlAUrO++C/Sd22tyVwK1UlgfEsTG2jlVRTgBOyo3Weu75th8RT/Ab4wM7lxlOHNmXtkrncirGPiCdCkKR7rXnd+vER2AZtkNUvnMex6PUNZjowESJco8rzbVoXN4IiCp3TxHCpFJ953KQecrya3XJdyUqvLQdXmxNR57GiiForo+ELvd7LwiaqNT/VulxFUDSgbC03cOcCVsHrp5Jb8MIxC54VYNmYfC8yXd9dM4MzQeaiOU+aIsxlIfvTcWtXDRFhB3rYBhMfJkjQakm8aqnMi54eq1ex1QedKNxtclh5wScNPNJpD7fj30XrNGdeNRj3z0TWFLtktRTWgTBxYs7HWd5efd4A/YJguoOwjfpeQEo7Yqk7dbbwUmocM3JWCyfsvFKEBjAxKWvlFF2S2qE6AtZTdvIbfrLIXXHy6uCsDAmwOj6ZyMIGPptapP7fV4sM6Jkkkq86qbTyxfbF6i3m5BbRxk1vl528YTmPvbDVQ84Opgc5Cu6Tt7XjIipUxUy94clAlOAD8gLvCWBtCfczilxdIZF6tzul5nhm66zufj9TVe7eHHfmjWywqF8JTr/Q6CgNRO7STjTXeCPCa+zDsmRDfhqgokzM6vPdSBN27A+kV51gg7pj3WvpSHoQrtkt8SW2XCQNj75qEkaP68b+PhRSVFKbexM/LasckrwPVXzR7wuj7PHdAtSlE6b9zY11GQ6ZbMGlt0pu9sKeU5gZkcORp6JBtGgxuv55UE700BZI5Tn8G6ntSYl0YwYM5lE/g9b9s5A3rpEWAfry//sq9wU4JioEBcg2dAUyYhEbrl8E0Az5YLSCkwj2hhgLdTi1VTvm7CAE1QVjSFwcAoguCIjITRCq/KZl3Dq9sLvquBPJboUbvNgcfyqqzZPJTJ0AJcGXg6t0pQfbuRtjkpmwXqgGqxqLEzaEBFyzpuJVVCmTzSa3rhUCxvN1cRBRWQXNe/7QTq7ByMBRcG3rVyj+WxZ/AtBTl7aDo605T17Diza7dKYiwXUD/oAQ++ADoB4M6EtlzVe95JiOWlmzAKkhCADy+X0ASaFJ1gcesGS9le8fbl0Sa6lpxhbOKGIuDPPNNGoc5BM5SrGo/b0NTiGWzX4q71jSJJcJd6pADz67rmu/KsHbv85BC8soWa5Fg1ouuEXVUkClbWY1Bko6zGawN+oO1fn/KPzusau/XSSfNbkNHxrlR2nYrPUqUF43rfBT2aQG57PVwt9QDmzuNUMQufD6/9kAe9zHHX9/KiM3dGFfZ1w2OTXTBvQsUrS4DUrvHRBp8yF9AmxBAkn72y6E0gArRIkhCAoFf5gXHgzW4zA2CUg1EzbBy8z41LwoUioVh9To4oj5JZYwAOXhOwNuEWRcgDh+84IAQmsmWk5LAUq/fAb0UUvej6xiGC2JcDUCLVUqraaxxoB7oHrEtF4WKpxhnUS0frb8G68zh7abpfygLMF0/dSiGlUyYefbvXDX/2UNgLzRtIwiQIvQYmK3B95p2tRlkZNBFcrs8Us0kC8DK0QLqcWSjnHXsV4vvOTrk4tM3yohChpejGHUDVfymAd+6cZNdxwOcleTBj7FzeuD552dpWUqwdu+vqY5Phzgvswr/FJzRrObf3CwzRL9nmXJRJS04bswoN4wVW/Vpb4B0XZMa5AIWD9cBLM2BpaYqIfB2gGRMg1+462huv/IqvckvZTpiXIDRINcczHdGxTehNtvdWljY0JCxgslurySZQk2YMJmdDDe645/IEXQtMVsK6ToYOZCKEZC0w2Y9RlUNfjdlCkVBc5p/QlNeW26MhwNB3jUnCyQOpIuDZFLyUy1J8fdl8xWOtJ+273c1Yf2r2OHPXWdHk9YG5483RvYjkqpbetbvbEugan9vrOJNNyDaJ45XPtIFuXScS7LUcBWMWoXj25dAArRp345Ve4ZUvz7bDS3mclCSUBuaE0P8mjQkaH1wvXac8PgEVeilWjZTnVRqqP/XbxpOQjatXdAQHW2/QuAAVhSH42rUHgmF5rkfj7Lvmgju7vYqHto9CNFveZnyoG5l1bX30uXE3Jp6QQXbObhtdANQXjhnoVDFc6/vm7bmDycvzBztfWbB2eWMrnP3+S/OVa6BX8oV1aukpwy+RrTojmpgzI1/vu7pZD013QC8n6JWOyeu6hNL1+PRSkBuv+Rqvdey2M9m1HJyPd6N4QO+4JIblJlBeiGX3qsarRiqDpkx1Vp4cJVkOKfyZNOHVPuMR9lAHHtrY0Qw3MbjOsjjvbGWutvHuDY88J0D0ubb73Bhwa3f7GLOdeZuoqkKkxF1Q2nC9xiwydh0ahYbguvXT8nbOpvf0qtKREXQDgSpF3zMExzqHd+w1gKen2qwdEYsBn73vet0FJgAvHb1dUnimKnut724B9Os+4lEH5UiQvM9ehAMGkOu8dMJFOfbxBUsbLKen3Hhu/dWeclCf1Z3RAHVg4OCNCG/BDXRASNCBC20IuH22n8GeZ/wLbZGImjcKpkKyhkPZAc/GJpWDvsPdefdzxUQlCC9sjkUqSXJ6AHbnAMGGX7kCHdoi2ipfq4duhujagN8rOTdeUUnfaNJ60OZdFOg75UQVEwkZgG2SePa+G5nOgOehnWOO6+nXaJy/tOdY+lb/9aqasMRbEoBHy9Dxs6zbk32W83hUAFDHR9EIClTqQ03qI1ASPo4nUmy9nBEKj8tvcX919hS347GfA1iAtlffCfkoFNpVf7h95/DiHWtMzsfxKBZlco5nTvP4chD9SpS7boHSnBiKaKfSZFNRr+2XjiKkW3q1vVa5T4IsoV7Pt1Egw0im6blxS+bPVY5bADa/U7hABUxYWU98Tgav8/RrKPo7qMibvPGbHoAWQtAPk1++AtQpnKckqK7fvQg8iSVar2XWW6ZLMJaom9y5VGdhYbkakADqepI9r+NbYwZoNWK8mlBRqS3dAbu+znXXODJ6s3JBC+oLiEUDFYpkohQml9hKD1qyukA9ula+ULuNs2tt0EczArSNYl0b+JUcyZGTUmpE0zqv8fXX+3UwnhcC1HQAqGdnuJRjAbteeI/Tybnds7dGAy9G9A7/yzseu+2iCwlEhgngy6lZxVoVt991iPxeAwgpAOXIaHBkYU6SYYCUiYoAqv4SsCVgdXOcmmcGsOXJnjFijMp1tWuHYedT9lIS9GMNexPL9UySMNwcH27M9k9YbZRHqPqofHAQ5rV5ReOTb6jM1GfybKndQ3Pcb1gfZGiRhJNRIUg/zTfZ71w5vMZBL7XPmS1FBThyW4rAQzPwpR9nMK8HXtydj28EPeT/v3/if7yZANpAk9VlhTj1Jnf44NZ5VRB20OeMP4XWqe2hqht1TpESIeS+NjbUMhTcDj+1fIsPokGoCaWorjQWCyhAQsHRDLYAACAASURBVIkJSkKn3c7pewCmeJ4dLald85QMbkgVrfqu8K5aYT5Kcgvoc42eh6sNCXzHRAzzCGTuGkIhux2OPNE99KrreW2PetBuekBr1Mv3N2ZyhGc64PM6oPWyHB+d3g7Id+aZl2IA9MWovvp/fs3N9tb+8i//8lWPvmryfqKXJVlgqSELABYH1BEJqIZxM9ly59gjge91TLZsAUDotsrFkzdpXqgxSJQ6loftFZ2wsOEaCwUBCY8XBbrOPYPCceOvTWG+7zuPlxdKhenO7drGxYB4MeFUTbf52M2mfQClaFUin8mZoWxZj8dkjLxiEaBbs+yx9tPNees8a+W3atD1kb4Zw9bo3U3feESxxp/zq73G4/XMg8keLT0DeueylIOTQXO7bucLtDg7B7hGdeMZT/vem3Esoak7iPtvYzdrbkJqk8KPunEdCvEA3ys6oLPuPTQQXiVA5636w9V45yaXYvDapRHOUdKzSX+9L6E1btWN3V+xvPFSlL9j1+EmixJQiR/OHBhqI8A3DhUgYJbkJYvOxeVd17gYcueqMy+AeWKAad7CPNDUH4Pqu8ZrKwJvWj+ecGU3Yef4eZHG0nGerzynu3bs315vW2LYf4YQbnjp+ubAmmNGzLHBwFIOzhIVW6+7tGLzI0DfV1FOHze+/1k/cPzwJv6Vt/YbeL3fFSocLkHlxROUbJ011g4Q1Akv2G+V+BxIrTrhieiNUp4xdS5LFClEhdpT5SB02T/6kRATbmAWWnlcpTxlJ0JdgHcsQ1HFsDCkjIhv4/E863qNxmBBqve1X7tbvlTpSQ61vfxUIii/6TvebKON1VE7H/cxbWs8jQ0dQSUafyB2j2Ljbf+2ex/TuSSxcYSR2mihpdeuU/lhWKjaAhQlRTl6BdrNQS4UYqoke2zPvYXe/cSP/eSxOam/Jh1Qs8Cy4/4Tiru3nSOJbJI8BBB0Dq+awvJgHnPAcwcuP0WmdMezbZVF1s2KhXvURLZuYUU9lZITXn3hiRZNnC+K4NyAzTg2WRJVHHMOPk8pPIYaMxpwNpLG1pz7ftcBGAS5ArOIs+U33BzdUz1RJw5ktiMEXJ5N3b9XDiBvzBnZuNSYW018pVd6paNoEN1QZux93wfo+slb99dYUEUAvw7QZyoBoKK4V5Tk7LWdf6Y7N37pF375WPpmZZ4g+tu//duHFSrMe0CJMlsC8nyHDaN1DDgJuE3t7tFrgp6ZV8iy6oRunDfW8PqseCfZ+0AmMaWYPOgmh8C/9WMVEt4W/1Uy3M/N097t5YS8ZdfYYQegPCBv7Lo+iy7yAID2GdAZsRr8JlPALkIBNA9tC4I7t7ckaPEl2VnlrD2/p9PxPku049L9eFJ9REM7np7i6EXw5pMec1Bdt4l778+A5KEBej0tj76OhSdf4C49We98GGyA5gUaqBstA1z/TaL/hJRw3QKfYDpGEUJujaIGTbDf+Mv6G1iKl2Qp+2ThDSpgCJWd63YiAOAR93MT71zgrg2JH87a+FAMlKPrKIxweG3RCm3CjVGLzq8d0SMZBIY+b/Wh87pG+E0uuC7QmvcmSXIU80L5Nnk6V1LW8zZ+erT0LVoooXZ9ekzXIkzjT1ddW9LYORly8+i4ORetOxaYe5/+OKbGyhkYE3kuj8alz0kg56Pc2uczoBfYZ1p39PnTL/iZY/soD+2n2xqsMNOxGk4gHc86CzkAvRTABAAk7+w3UTxnzc6w+k0gQpObPLc+iVvj0eeQJGxmLMpzqARvAVxWyAgdwHmGlMo7eBVx7MkQVns1NhEJpcL7mwcl9x3vJHwCOLAnY9yWsgF6lb8GsbLqXDSM7nIcoglwLI+tb2VH5coA3V+yftjDHnaUdNNd1/WYhxxcfz3opvfhwx5v3t18GT6An0HIUNexoGl0vQZg7ID9IpTjR374R29a+29wfjtalq68JIFKaJX3fv7nf/5SGmoAnb+ZfgOMXvitloBdgtHxhM0LFwXqQ0YOJCmmc+zLMHDGk2CEZSHXQgFgC5+ABtCoAI+1Bqn6IRJQCPDjmV0r3PGmVu+UEpcu1F7X7oYejoTyz6W52j+3seeqeuDvedf6ychzNgHNLryOiZwS79q20FPSvomhX0Bj5PUV9ajNwG2lMP1VFbPtISwtxSI/Y1wuvDpc6iFX4mgY/BoiyrKU4zD6Z33v9x0rhYWQgOrxqZRSOHUTqWQr4P/Ij/zI1Y/92I8d1tsEUkaDz5NZ9ZMMypgTWu9tX0wYWXnCqE3UAV+0oqYqgIPizvXDkzI4YHYNz6DS0fnLu60OEiIunjABtfc2NamqNAZG1vdKgmgE+fUdENdvoBO9cFtceCkLLwy08giAVgWqDTJQ1bDzzgNlAjd+y3nUl9DemHsqU30F5P6ab39uU6uf/mqbY+pzuvzJn/zJwyF1jiV33nU99BnMZ28N9KLxRkNe2ry9ahOwb3zXd373sdsuIBf+89ANMsWWEJTUVUMOKH5hqXN/4id+4up5z3veMRkPJLSUW+MBu9pmgklY/ZcxN1jJZAJvQaf21JR5JHtDKKvjQiOK0nUZyFKKxgCUDG09tGsZT5+BGhVhDMuDk8UmkejCclD16+XdvGzHKEG9tjmhJJ235TqhGF3Y/py3/BLwa5MH9juLKOMmpBJIlCqQMmp82VZfizBd09jTDRrZGHJKv/RLv3ToNX0Z37kyJOrzxhzCJo4biVcPe+51keziXH7o2T98bE4KlPGtPDUaEChf8RVf8SjbuPeuzrPCn/qpn7r6oR/6oeM/YKIcrCtgBWjPvOg1oWUcGUOD7bU/AO9aSWaDVsLr+HLIrpVwnZM+/Fndl/CArNdNPvqeAs+J4YY+i0tAz/OnUEaxXJr3w+OtFvI6DFe5kgGbJw+9FQ1y4Nl5baDXRp8lhjmo9CNEkytAB9rOLXq6JUuS23ErpO2drvKVY8rj26HXfMJOtKOqWPPiNHjVpS0LXpTD2FALkRgjWLrCKJZyLJ++8YKf+KmjytFAGlgUomemJYQGEm8K0B6cIuy88IUvPH7T7xnPeMblcbC8Xtf1X/jKK3vUV4X6rDmBv+AFL7gkmjaWNzD7OjpH7VQYX06NXy0NIXzVDvXwTfRwZN6j+bjOuIG1z8qAnaO+ivJsWHWeMGp86/WAPHmjXZ2P8zJOXg6lAvL1sBZgaksyCdCB1t0qOSnP7VBBAWpjtWsvh5POAnZg5hTSX+0E5kD9yq/8ygc99WvDtReYy6s8i49zqo8ALs9a8C6gHceTOcalIUsvFsS3APpnf/rnjgfNSNLisgE6y+5YgMyrRjf6T6hZaOfEo5/61KfesqYv3HdegumaaEtCqZ+8f9QGDfCDOLjpbp+0iafvPArAhHdb4xqSctvSk101TLAWYLYiI7HE+fpcG/VH4ckD6HuvKgCoqzRRwKYlkaFXFSXVkN3ZqFS1/Bo/NN7kkbE7h0wAGpdNttWH8Vt0BJCApnZRw9qNYqjJcwoMsPnUD9nkuZNFePGs6o0cZ2AC7gJVzsQ4ncMZcDBnvrxAvrQboBt0B9COrDDQJYhCUXXIBh5AA0yC6fvnPve5V095ylOOybD2DduFrpT+2q/92pftonFmAw0ohC0EJjie2YpXCqwtu+GMVfipPRn8ApqHUZPuus5V4ts6tnEDWed1fX13vSTP94GGUnljlEA/gO77ZATQ8pT64PnpYXfjoRxAwmiAVyIpetkLksEn2yhkoN6E07wBBWWKFhYt89TuhSRbBqQs6EmoHFPtF93rrzEA7JliLEcGdrQLoFXWNjlEHTexXF59AXSUwxbJANTkrRKWdAWkeHR0wZ6GGi/R6Ecv89CFn4TU8RpOSQki71wI6xdfe19VJGXhX52vzprwbZhxRzOwSzKVyja5IDweFrBx6QDEwy6/D6SUIyRabMHdKLpXHFr5LUCjLQDruvVCEknyUWUppOOMeHjtBQzekAHzYPi3cI6qSMJ4+uTT+8CpctV4u05JTdWiV49/kOi5ez59J5N1NrXhyaq1VRTwA0U5tqiH8uF60DMQOTXJsERPPiAqMbrNZ5ZTS7QvVOW5P/QjN91lDVAtnEQpAm2KzGLz0jaq1EhC//Ef//Grpz/96UeCmKL6V41IOShHP6yesdRmoOz613zN1zyMJ6E3GDu3rEoGBAs3hAEMy6lRlfXSaAG+jH6oO1sG194CuPnuqqBEzxZKHklEUmm4jnYAYGPUh2OoFYDJ6Cm2z/Ud4CRXvB2KKJlfQAMuWhOg85rKhTy8MTXXxpLx5KHTXwDvfTrbOnLjqN2iNX6fjlC++rCCuFx4cwBy63VzggX0uSQHzHKhBbR+GP2N73vm99/0jLcaDWQJIVA3IYpqhagEMfDnOZt4AC0pjHpsaMJR886v9mqvdnCywlFCwEmBKS/Qn22J9ZvVy74N3oqg0JMi3IywoVNG7dWW0sbkHxWhiE1glo7UrrIgcCW4xsZ4Ax6goTuoR9dnTDmK+hJKURkre3gqr0Tm8hXtqQABuMSZMvu+Pjo//eQsSsLV+slJBFGCw+9Fzo6nu/oJD35ZwUNmGnd5kb5KGDs3+YaZdClyMng5hSgO5GRvbsunOweIvUrEyYosULMb/++Tv/7mQx/60EtEaLCRe5YmLDbBAB1AhJISvKc97WlXP/qjP3rhTE0E3UhQb/zGb3yAonp1lp2AHv7whx9lngAQR0+h9Ve/AboxdCxgN1AAVNGweNIkE6CM3/eAhTI09sbS56KGRYMUC/g8m/3OFFQf6sYJu8+dq0bbXCVnu+dZ6ap5ALJyGlpW30DBcHjBzmksasgM2+Yipcuuy7DtK+9942hMPGY14nIe87UVtja7zg0N6TZq2Rw73ufaiUqku+bc+AJsDi4g15ebZhUEoh0ArXLDEW0yyFs3LjwaoGFM5GIQqJtrURZe/caTvvC/33z1V3/1yw61vmhAASxP3J8EqMnGqWscPWlxpVo03odPutfu0Y9+9AGa2mzQTTpQ1X6hzYMW8+D9J6zCWAPfO1nQhcbCs/GUuKNkbGvOjcde6BQUuFU9gEii1ly1WVsSQMveDMYCg0SLB1W622RHAuYcC0i8spIbBTGQ5t64dpMWowQA4RaNaHz2M9ee7cBF3OTvvkILQJtUu/OmOSjRRv/yxOkKTVPpslVVPd3dMcZsKVwyu0ndvl8Piz+LIH33/xvQ/+n//NSbj3zkI49JEHITyftaSk2BddI51vw92/gXf/EXr374h3/4srYvwUpAgT+u3F9CRTfyOgGzOqYdeMp5taskV78JjjeiUEZm+ZZ1oj248yZ7KcTqpR15u1iSUSTAPUbxvDjlAFufuw7PPPfbHAMbD82bNE5lMfQgWdtT3DE3UOQBk1OytKJpwal27I6sL9GlcQBrMkyfRb9e04HFHuPRh0SxfnJeRcvkISrYYlo/FQ4kyKKKRZXGb8MScKIAPLQS5NInPHqvWaqx79e7L0258T7/6xNvPvaxjz0mIMvPkgsnVgAtdjSILDaB5U3rOB790z/908f5wkudBZ4WZKIXCf0XfuEXjsSy93mLfQ5zRlJYq6TnN/tqI2ADS4PGaXE/3uvMYQELEK0E9jmjzMsowxkzkHXOJmwiiJJaClkQpwRedUuHgaS/ba++0BagS7YWQfz8A36ZjF7jNV7jkKNtB52Pyzamrk2eyXXvymmcjQ0dyaH03/lApOpRsr/3TtaWnZGoQ3NjMKoYjVdduu/X0N0Usrwf7136sYA+82cJtIh3BjQ6rNx3yO31HvX6N9/0Td/0AJ77zXiI3Xoo4bBHFicr4VARAbquD9C1GdcC1N771dP66s9jbfMGKcbeBgJCMWpb2EMpEqYHnhBck07RSnWoQ9dajsepu0aiqu7c+QGm77TTWFxTn8psQn2feSdRYR9v0JzqRy136UfyS86Bwd6O5FKp9PVe7/UOB1LFoWts1uo8QGu8QEsW7tLZ1cgiYHrIcYi4Kik2JDF8PyiUR+6czmegOZ+iaH3kpQG6792mlSFdVyc/A/oMyC3BOVcSiMri0GSIa19KpS/z4Je9meDiugnPtsEm4bEGwleCrINeKSF+lbfOIvsT9psgI/m5n/u5o9LRJAO/ykagSXEpImGnAHVbPJ0hNVmJgUnygJtI6F/iw7Piz2rkXdt1GUfCUHasPzcabOjDvdVoPRtv92QARGNwZ079Aypgp3BeWZ04MNRfDiM9lICX2zQ+/NaCU2O3gKJaBPBoWNe5kTlQ1n60o/6Kgp2PhvXqju90bR9I8tkV2t5bdMn51EZeuldJvMqECItGqEJ0nIdeMOLPC2rnwtWdVTouUed+97n/zejG677u6x4LIHmDlCEDRvYlL+5Rs9/Wbe14bw2r+6aQJpIw44FxOL8AFXBUKzqeUeStE5hylDsulvOlqNoHCsJpsiiGslfXWTSw2ifR4MVqC49XdWiOGWr/QGFV0P12Ac/vKqqnSgoDiJXNjgUyXrRXCbVSZc7APuK2GgTmrrcHRvK6yS8ABCQ3qKJNGUZyMXY8PY8a9avfZNS8Jfztz0DvklGgx+lx5XSoRp1x1G665eT0maw5pNsBmgfepHCd18Xj9vCYO/7PgN5Kh/c3AnSKz5u2RJ0nxTHrTHhSVkkYedQ+e7SqjNb5QBL/i0rUZgNUG01QTThOHQVJ8Cmrz3knAs2b4J0yegJK+AkORVkQbxIJ5Dx1QAiI7U9xF4rFlEst88aNIzQXTdTja1MtvDbtJFR2FC0CX6CvD3KwopfceH8/Tmpxqetqq/mrhVvAEJprR1RR/wamPjd+c0keSn44ZnNqA1EOpDk0fzX/nJmNRcnczbDJOD1Llkvy018Gl3H0ff3WV+PFq3lqJdWzh+adAyvjtNfEuXIJgL4uQsufLoC+z73ue9wkmyCbVJZqRdCTQq0KpQyJWBYamJqsWiqFJahAnLfpvG7jqY+uzUvkpbJ2mX3fBZCO2eyidKjSYtKdyyNKsIBJ5QDX7jjP2nUpsegjCvVdwkJP8DNht3FmVFGm5qi6Ujv9+1louUfXN/7AlQz8BjrOGxACcnKTd9RHY8jA8O766VwRA5Abg30fbjhQnWrOzb82OlYfAVie0dgCbPOJ3gXExh8AG2u6aixx+q7nQFQ4yD+jw7mbizEqtSqddn591OaW4VAKnBhdVMv32nG6PieF56QSJT4iU4CukQYZ9YjT2htrXywrcC9gDea5AmgCkewkbJWJFBuos9wWbuo0z5ABbDIFsHmAokRCkHS0m8+NnGeezGsp/2xlg3LRHzVTntMvxzYOq2PArT0cN2BFh1IepQH8PqJhPXLAKsolx2ToYYnJ2T2bRaaOB/7kVFt9F83hxZXR5A/NUTJknPrttaQ7pwD4ErZkqDqTDlpoae5d0+dkXiUluTeuPqvBN9fac3NsehJF6b1zGquxMYb0oFa/oEaJzEFdvTZu56V559vRjouhPPiBDzl+vJ73srsuwSRoy9gsR2KSIFIynru1Yx7HZqKEVft5hwCd8ro24QScJhTo6w/nbGIt2lhW3dLMcifeur6WwyqL1Yf91nkvv6ey9fK9AbZ2mnP9NSf7SYDNsj+wWYTIgP10Rf3YNhtoJNeqR7VZBOIdm09Gk3fEWxufEpvy1eYItbUJlujWfBtH0SFA1Z4KTHNKb0Wc5JZeNkL0XTSi65Q1JbUeydt16clKqJXhQC16KGXy3qs7VEOi1zwAmiGeufR6aMn7ecXwwrnj0KoXDT6F56n7F1461jn9BeisIUHlTXDqJiwkN+kSmyabYt2TWJiNciQw3K3rEmx986C2PrbpicCFFaGPF6BYfBUdkOAEODxOmcpSOo+3K2fabQw2xjfX2m8e7oa3ktm4JIgBKTB7Mn4gC1jNof8U5p675GbTUEaeXJKXlTEgSN67ArnGLPTmMXnVwKbEKOSjS52fg2jdoGPts0kGyadrGtPP/MzPHJTDOHq1kONn5jg/oBYtmxsubzWWh+dBJYHnage9Nq4F9AGqOyoj4Wo99blacnDue9/zPsejwFIQzpkiAnRJWgJKQbhRXqMJ5qkkhSnLz/N2XhOuwhEg4s8pKovv/OqhjAP3jj9aFs+j1YaQvLVUSiZgPKux52X7N2ECDWCE2nWSFfMlQBudNiFJHryNsBr4M9YAEO0KBIE2EAjH8dHGmuxyCo0zAwmcQrfSWHf+1M46FfXv2sm7N1YLKji/SpIkUL26vpTkGnv9yn3SS/IsMcxI95kpfddcnv/8518qTUqakjOJYnMT6TbZrh9embNo7ADKi3IavDSvjVZK/Pe860AN0Iz8OOcB93vg8VyOrWemrAQUJ0shAU64C8gB1HMf8MMA3YSUz0owE2ZbR/NEHXf3ROcJh/XVhNU3A2TKajNT11itNKEmaZEC+FQd7Otuoh3jkYVDXNrKnrpwn3n22necN7HZve9qE6ct+jQXiVjtJLfykMYQoHMOyluqARKlwOBhPuRPycmk6wO6Fbq+y+uKDp3TGHMCHoXbGFCsjqmiuIE1QOcs0lftB+p0UZsZVhvNPIMD9VJRqa8MrD97crqWh1YDFxHIFV3teuducugYAAM4J8JLkw1PvYC+ePIoRx1K1Go0QNkD3YQDNn7olqkALSnsvaTJilJKbdCFtYTXIPBtpbYU26CV2aIewrI69/IvfHlX3ZpIY095URYUBEfmnS3f8+oqDynG33I5nj6FBcpkYvGDwtRu81wqA3mu5JXn7FjgCJBW8Rh17RtzoK5tS8r1KaGtL6uzja854tfKoPUZOJNDcuMJRQUOqD7rJ66eN67/okBjrc3oRt67z6J1r+hb56RDq6uqMrCz1afknGy7lodepwTQ9LFgdp4IuR7Yd2cwX3KK+977fgeHbrAG1ABVPaIeKUgiEKCtpnWdHXJ5gEDD49qGmEF0vLbz1AE/JUlEd4mZp1BFkJBtfbgJnZeRG2/CtR8ByGX25+x5vYPSEG/MOJpHirWHIkOtPStqja3xNrZog+2kXVNE2408yQAnT069ry13hCTHAJ+c+s6uOBm9R6l1PICoPQcCWwd2hbW2G5eFmGSdIVnGDszprfYzyq7tu7xzxqWPLY/ZqlC7Xc8RJRceXEIv36EPawk86+ZDfQfMvZ4ByzjXa/P0t1ANCzD3vPu9jqePbgmlCxJ2gmzCgTmP26QCZIJFB+LF/QufASHFxLtxywCUcN1VvrSB8AICytC59eHeusbDk6INCZvl995SM0qQ4CWKIkn98sx9Z5GiYwGjsaQgjy8LlLh2r8mj7xqP/cd++UBIVwZUUbFFllFZZJGlC9mWsnMYoqA6b+PE/9GoaEYydpubBQ4JcHKyJ8VKZPOzpSFZNAYPjUmGz3rWsw4PLkmWD4UN8rQY03n2XTfn5FnbeHrtSfRx4/XQeLJksNf1zGd+DNDLwx270I1AfY+73fMA9GaMXdSkAkneJsEVmlKwp0zWSIKSrXdNCnCng2dwoAwpVOG+gaRA3rG2LIbgsJaITQAAWDsrlbAEHF6UkJQcaz9jYogJHw/NI3rAN4OSYAYORolKiRApJOU1ZzxVwpaCGZgNUYRfm6hFx2qj/hiOKkrzRslElM51u5zyout73dyChw7U7teszXRtAczedqW57jziyYG6Nm0fqC3zQncyMMvntc/J8NYZHlpxpnbmtTpFHYAba1gPvaDe849r8tA6AmxVD95KxcNDRjpP6c6T/wlJ0pKSqgYInwh+pbuuBy6WSYBqkSoZQlJjRIs2GTS5PGJCNIdeO2aJG6jxskJrY7cZyz4SCknZFCGTbw5W6DoPRbBVcitFVvAag2Xjvjc/tKBjjbu/+tkyWe1LskXRLZVtGRKdsNfGCl/jRGeSeXJWlUo2tV+/0cHq00UahmZhhhHx3h1Pz7tTMVnVl/b73Hn493pcucpWNZLLdR6XTNGLM/WorQt/zkMDtBBUA0Cm3tjE1aYNulc3tgJ1xxK8pKbSnRpuAk8ALYXXrhVAg1Fm2xokro1zdR1vQmCs3HZR5+C/6rONqXMpPqoAoB6wkgxUVRpHC0EWSZSpLMIECl6/a8wbNXAvY9FNxUUlg6Hs2AG2c8lfTRfga7vvkplEOsPpc3MJxI1pH/8gEQzMjbkxWAXNQTW/5l1CGHVUgRE1eUgcGv1QeWnuwN3Yem9vD6dQnyJs7YrajEDpdMHKQ6uHw8mCHi7I7nBm97rHvY+9HDWuzOKiGkuYKaVyVKAmyM4XHgP0PrTRvWhtdnLneO0E7jx0k5ZcWmI18EAvBC248V2ATgh2oRHklurkAHbEoQwU2pg7p/6UomoTVxQxur52eSVJUIrnmT1lKiPqeMDDpSXTFCr5VN+mbNTJnDZv6Bwc3Fh4P6FdztGrJWk5QwC3kls7ktLGGzD7XP3ZPZySM9Ssa8wbjbPLD0VUKl2vDYRKon2WAOLQdLzJITqp0gSwL0Iv7lgtdd4h4xZWAJrlc++BrP8Sj0BdTXprolliwqosl3U32QTaOYHsEY94xGGtkoPCWiWjBKVWKhTVD25tstb1N/Qr9jdGJSGAFrIZohtiVUA6P8CgTI23PtGbaEif89j98ZSBMxl0vSqEWrXFi/qsPeXBqIy7pYEPh5VPMBJeUbWmecgxdl9K1wFOfckZJJpbplPhMD4Ur746r75rO6MuD+g5g0qLooDqh+QQwJX5klttMCKUSiRipOYPZ/TLgfDQKIj+Abn2lGGb/wIcmC/f56FZTh128XroLmjSgdnPgSm1UV5AbR9AirekXRstqtgYE0ha3g00qhy1neDrnxBYapMCtCbsHBNQHWHhFN/EADdQWXbf42rEAQcV2cSEIfXdcsXmhOup7SaDjuPuqhVu9er6DMsiRX0GqqJV5+D0aIXqQPKo/8Zl73YyAYbmY+N/x/F5yTSKIYkV+XD/xpvBNa4WVKIc6uz6aQxuxqi/5Fn7wJO+a68/9W+0s1eeGe3Dnc+A7lz/vqvNBaua0VqfTAAAIABJREFUtr7lU5zuLYDuQskVjpOSeM0Ea+dYtCNhKdkkyACdglKcUF47r/Var3V8ru1qsZ1nRREXxzkZVZ9xLGC3VA5QeHKfG5sVKpMTli1qpJTGa/dgfVkS5315PxybMHehonkLy5ItFaGU3zjsdWE09Y2rJpPGIao1nhTYZzlE/avfSggBo1c5DiMnL/zZnpFkx0sz1vrhRTu/hazm2WJKtXRL142zdrouOSmZAnRzCvTNkeMR+dp0Zem+/r3v+3My6Fp0iiNpbgANyKpgZAHAqCHZXJLC2/GTOsGbPOOZZ+143wO0EMPztcG/sl6dVfGIlsShC3E8UpOuvQbI06AYrN/CjAWgvudZTWT7ru2EnsD73y2ifRZue01h5oe7Jcz65m1RoQBRfyKTioBxNSZUpLbrN6OyeQm9yii0Ud+ePZdcMnwJLmXFw9Ek9XOe0jhx9110knQ2Tk6i8+Qh6TO590i3HA0+3Hx52r5Plh2LdgY2RsVoo5EiYN6+OdVPBuB6VEF1R7VHeRHvN590gGrUHqfU/IG8tvpuufaRFCrbXfdahxrIo1TxkIgopSWMlGKwOg3QNsZ0i1eArnKA1wmpKUFWiz91jt1bPDUv2jmNKSEvoJW+atdCDWA3JiADYBzSBh/zBx5cV5LEG0poU9ruy2gsaBLvGq0ICAE15dYmQFstrX1bStXFA3FjzygapzIgQCkl8sIohYWjjXQWWDqHZ01XtZnDaZuujUd0ge+q6jSf9L/VIpQsGtl7D6APC40b985pAKcqiZo1J8YRMEhFinSTvtz61nucXBHjRaoc1wGZt9KwhCXlNDFhKSWmIDdeNjALBQE6BQT4+HSCDdC1bRcZ76feyGM3SCuFAI2/MjKARo0kihYdeJD1yLw1zg3offZnLIQdOAIAvq5cZ+Vzw6oSmqhjb7ItssknroqyUFBzLQ/pudn1H79NjpbaKVYiqwpiTMmEF2ZUymIWcxov7m2/c2DsIZo8phym8zI4zwNJNp4+a27JTj6UISrRSjoljVZh8V6UYscnYjFQuGM0G3FxcuPYJPFFPPSG3eXTCTnFuROjjgKoFa2ElTKbDEC3ManrAq8FjgDduQ286yVdTVZyoUpB6bygko+auQjR+SiT0Fe7KU1C1tj7X48tpIso2iAgFZDl8ioKfu5OdUNZK2WhSPWPP7eFIGOy9NxrAEiejSuQJ5dW62o7IPv1A/ubG6cnF8lByESE2zHjqI0pg6l9hpxc+r6o6VFuwBwQVVpsfOqYBzh6lG5j7DinVXv2m/DwycX411EwfLzZq+TQggks0BsHQOfKvpLyWwB9BjNeull8DSrfNXgewh6LQJoiG3C8uUkHaL+CVaWjzw1Ypi/x6hp0Ale02b/2+0NJVGIY2gK6SXY9QO+iC4HwzKoJXUMoXutPKE+AvY/nFnGqu6cEjxm2bB5oOqe/wADQLTIFiGSWDDqvyOamAIbS7VFVHJpvY7WLzhbRxmaXXrKns7MR4qSAIpQ37861gy8H06PctJM8ujbgd6zz2/bQX3NMdzyuHZjJoj9bi+U49WnzVO2SK+9LnxsdtlTb95JBEUq0ZRxH7fmOUt5h1Lv0fR312BCq8mFlrYE1aF5CHVRoySun0JJGVZL4VYrsWnsalGq0E40RVlJaQlQtEf4lPAlJhYDHVuWwcCChkKwSUq+yZm2s4NEh3NNNpikwYLYLUVkuxXVt53iqlDtW+q4bHQIAQAuxzcf+l+SXLFpN7UbW2rGvJPnlneUHKiHNn+PxHnjVeXnRXoVpACmJ695NlaLkYUVRXxmtEl3jr/3GjL5lFLVr2T09yrPsa4EJFTXl4V1oWfqkMNB1HNTqDaDT+S2OqM1JwtV1gN5EycUN0qZ3SUQd5HENpE7yLoHa/YMppEHn4VKUG2SVknAr2atbgTrfnS4JTRbeeJTuWKrkg4eWWPHMDOUMZCW/ricsdKo5ZlB+UElk6iYGK5I8dKBsrM3TglTyCtwSueQktOL9IpZFi8Cctw4saE2OxM9FdCwdWGgSRckmgKYLtKPj9ndINPPSP/uzP3tEhMZNdq417sDbucbc/NxL2TnNJ5rU/JKTClZ99x7lAOodq3Ix/g/gneO7LV9ySuuZb+HQAA2415XveADAJ2AZr9AQcGWxnVPILVwFiMCbpfd93idO6YbZ2g8kTSBgdE5/KdedyR5/4FkTvM3WgS2+NNkFNA+t8rHeuDkIWcCs/9rO46aYwJw3S6kZReMIsIHMndfA1DUZZ0q3sGPPRddaBLELTvmwz/3ljZNZoOatGwOqZ9FGPV60ojv1XiAW4pX2SuyTQcbxzGc+8yilBmjeGw+3MCUfSY61Abye31L7PbTT3Cx6bVKoUpaM8WP0sTlvfrQg50SB1qJZr+fFtsNTL+VYMHuPW7EYpRIN9rlBNpmULrmzipUXS2EJrSQxD9tf1+S980BNNkBLRjp/9ycnwBTcrUO9D1Rd3/kqHRK79dqNqf88WcroHCU7HhllsbDTZxWP+knRRQi/3xiA81Z5teZiBdWiTWNy3+AmVPUtkWnsXYtidDyDr+/ufsdfLeK08NHd2MDu5oNkRP7mLbdA4yyqAI/KRHtz8q5f8zVfc6m3k3+A6n2AzVjtC1e+zJgzSgbduTmndCSnCfiS7uRvBZSzUAsHbuNnnHCH8i5TQEPoUCHgRQB9Z9QDoOugBrj8BtRn96/1Xv2xweWV8wQV3xNM1wuTcVBAFnISCnqgPuzWrUJdK1E84RqZUERgjUNGby8Hr925hCDMuo4hKymlGFtePaqgMfZzHI29tnavCJpSuwGP9xYVVIICa+fipAE642h1VeRTNizyZcxFqdpNntptTni/ygLgGYtkO/2iRrzpd3/3d19ugEbfkkWGEODdRc5RqZZkMOkzUNd+OmKAkr3019j0CTOcEMfECNcot3rj+DIE6w88/yWpvy4pvB3t2IyaxSih7Tq/BZDOD+gBN26VghJkg+l9der+rMAltPhYg6sN9KPvPdsiXpnAcT4WzDOcI8cCDqB3KbljKMeCWT3UvZJ2HNZ3IG93mmck1956iebW5wCR0pONzD/wN0c/bup52AGjXzuoXt04Ak5zzJN3rWdmJIfatIsw+Upuk6V6NF01D/Kmj9pPpkXHKA3KyNsny/oURe047DpPfko/EsPm2niLYhI75TbVJNTBuPQhr2CES5uWRwM9XeHj8HRxGP9alUMGKSQDMt4DUIGvydSRfQbCeVben2VXYabnpDUQFh0AEkzCTNEpojYLb577kbdscu7pMy6efwFNQbVrYz4B4J+8x4Y4nq2xpEAPjTGevu+u9Lym+Ut0JJQqLc0PoOs7MAamAKrUmbzyzI973OMOEAXQxs7rNf+8X1EuI0o+tdl5bmyobZUDySCQkDEP3fHAHJXhvRk54MiboibKdp2bMWYk8f3mIjdQ0iSPxiYnQbUWlMZKXrzvmeoqMuDVzoNL+mTU/6aynYspXQhYcl+D6IfjCam/Om3iKXANw0MTA3zWLRtWKUjRNskErv46j/dEXUxykzpJRGO2p6NxWMpdwG1Vg0DzjDbuNz58tXYDWCt6+LwFCcrcPAP1wCd5X4tLKbtl8Uc96lEHcNTxa6M5N/5A1Fj8uGVAlxvIC1RvjAGoRQ40sdfGXxJXcp48lELlDsldSO/7ch9cvNfOb5k7/dnk1TXuq2wMViIZxkYPuiF3elvnQKdnQK/j6Rx16Qugr9vLcQbugkNH+JqBWrFZa+x95zXgvJwVtISl8tFNAH5qV003609gCY9SlZIstAhhjEcoWmHVb4Le4rySldpm58jKhbiucedHCaB775pPimoseegAbVGA4voM0I3JvoPzVk+LFyWZb/RGb3SAZsHouXciW/NOJlEEde5dJJLsLk9NNji2HCOA1FaAdlNG5yVrYbvPuGnzAmhJX98XMS2Lk5skF6AZRX32p54vXyF3SR5nxxsvwB3bCALQdHlgsA3+aMQZyGgFD+285TnI+2bwOBue1PVu9UFDLJjknfpX8stLWwZuPCm+9nqVRKmUNA5j8V6SR7G4YJ9T+gJa0giAvVqSt2Dkrm30hSfMu5Wgut2IoTcv58ov7D1pLAmdnKMZeeZyjOTjzpfaSAaBUQkww1YL9yu/uK91AeDdsL0VhuZrRbKqiUdKdF3y7TplTNStsXfHPx2YZ+00l0AtoW9+Iukm6TmA/uzNST6bgKJ/Ek+VDni7DsyMSD+X7QsLaFRCQwvoPWZAFKPOyWvWiWNWoIRc13rtGg85r70GlqXbHtn1eTe3EAUgezsAZ8MQLsgLSFDrp3G54VM9M4B2PW+S0G0LtblJxcSuscZY2I8C5OksywcIgFYp4FHqR+UADXmP93iPIzEOqB2zN8YKn4Wmjge+wG0lMm+tmuQHTiXRm0zZd0Eudgi2/9lvukQd8HmVpeas0mNDWiC2r6X5pZtKr5arJYdnD2zxLR1uZcMCDF2oVDR+yS0vLR8gT45UznGhXD1Od8EK1C48f8f6z9bDQ3ad+iDLFcJYP3rQudb7F1QAq3ZKQX3Gn1GZNcLaxRUJdaMOwa23VaFImBJNJbWU1bkqFsIwZSfMkrSAEbh7tW0SsJu7CGdsceV3eZd3OQysMTdf2zebTwBBtZpv72tDrbfv7dir/Ty8nXnoQ6/JO0Vv/zYSlQPYGdl5KA7qglc3vtpuzJ5fuHfaVGqsHdGY7pMl/fGwzXEparqpP87GWOUkODb9a2c9toh/i4c+g3RBwjIW2BvqkfYNc0DCioBPvVTJRYlHhi7M4cuu581ThuTEJM/RYhPDc5KhtAf4FjtqS9nRNlhPTa39xsEDAHVtdEySV/Ulfmt5OJBYqFA6o+w3eZM3uTzaAMUxH6uHFkaUO20Kylu7FS7DCzhRgi2PLSfO4y5VbHyVDKMc9YG/1k7veXlUrfOjFVU7PAYMfazdEma7+Oq360WYZIMqqqkDI73xyvKcjsMU2a9zdb1z6PTioSWFy0XPlGO9HA7lFegWPABNSWe6oiyFp/ICDc6AE6TrWerWWCltDck4eeBeeSeeEk+rTVatZorO5PHyQm5ZAmilKHPtetWEwGVrbOPAxyVIdha2EhjIOt8d1/Wfl86IurZkrbkGvMaEonhmt9XKwB+Xz3tuKEYVlPUkqhLYuH8lwK7B670WYXYTU9HBHhKRRILbHAN7cwnIzSOKg0cvjUrXgA6o4UIVxmLX2Qld51DJnNE1T9WO48lJwMnzrscGkusoyJnf4NznmqbQA9hnShJ4lcWadIKQSKx3YdUUJnlYISQAlKbz0RzzUP/Ei3ml2qrvLD2PF5BSOi+cwGpDVFFzV8bqPHeG4JcpWbv287alNq+Wh8z7vv3bv/2ljPaYxzzm8L5PfepTj+/aO1IlJcC2Wy8K1I0SzRGfbnNR3hO/xWcba+Bs3CvTPLEfDlp98ZA2jdFhc+qYh9FnZBwFQKvYKCXa3dc4RZr6TS+qTouJrag07uucFBwwwk0cbwH03e5y9+Ou7+tAfQY2UK/H7hwgQlVYHe/NQ+BZXW8SASJleDyCcyVzkisls/qzTZWAVgA8vPlIRo0Nt+ah8zYpPgXic/b9BmjtdJ1lagYkOydkizR5rIDksbrq6W/7tm97rAbmxdpU33Vv9VZvdSmjFRlq83u+53uOCkrbOhtnP7vXOKuIBPhAJjkMnIGNoeVFUYn6qQ/JZd9lKF1TGxxEMrKBq/4bv7quhS7PurZJzApfx5NHAEuOKIxcx6pv/cGK/STohfLdUszF1TrTzafoGqCPnCRAn2nEcuRNrhbQG95ZFUVf54HVewleucVn4Vy7LLg2O8cqW2ONy63Fr+FtwrCGYx7O5aHVmfNyymQSu55031K7+aWk3kucem2pOioQ+P1gUDSgY3lViVn0JTB72n79V2nI66rPMlY/kNlPTueda6v/zt3EOHDVRpSAopOLeTcPESKv2XfRGT9TrbzavEWQ5Bf4ADojkLhncFEnNz53bpG16zuPQUed+ktvWypcwKISzVnJdzEF0BzRGXvruGDpyMHuftd7vEiVY6nHguW6xn2v7ts5EjNhQcjrOACrF+O2veJRndMfrlUfnj3XxBKovdf1YVwblkyYJ8bDz4BO6WXqATOApjwri4G5TUge6q78xCOUSL7lW77lsWwdPTBGD3h3H6G5dF2ALkSTU31loFGLvk9WvHdGkAdsLm0TwB1VQZJD/eLejY93VY6kg9oK0IG5vpS7yKe+G4s7XQBaSTG5J6eOZ7z0FoiSobp08rVlFgj7jt45qK7H2+U5igb0eXZOq18GXHuqVwegcegzjVggr8c+d8a7q1xQVIPcJI6HtOWTBSq7NGnE3oqiNhJiobZ/gLZJxqTPyYPj9aOasbSKQqM6KSp6YBN+ALP3Iy8YsKMANkjVdm02njd/8zc/ft/RAku3WlF6K6C8R+24e6NjzddvIBYlohn9td02SpA37C+5BmrUCO3xGLbG1PXJOhpiBS9v6dzaySj7nPf3mF77TAJ//cgDOl/CzFAzCE+jraKTjjggkQDgutaN1KjH0huRDjVi8NYC0CSg1+6ZW4ucou3hVNuc5EQN9JmX5dk0ChTCh0aXmqyHbtDKcazUNbXBs5+Nxhi6JmXaMtnxlJlSeiWcM8/yGaATvj/j67uO5+ECkh9KSvEpKY+WklMeMOTdMkrPsWjZukeeBfqO99N0qiMBvfb7d2OCGx5Krr75m7/5+AEfvxJWX9EUYOyz28iUpdxc27x7X6gPQMnJ7j8Ab368dmNr7G1IwqlFpzxl7aenjKL+ecs8uoWtXpNRfSX/9JfxJmu8uDG5073vJYjrIPHv+go39QvUvmtMAZWj4pFhh2Pl3RvHZen7zJnrgIUCag2sN1RvVQTXQR3iRATH8mS8Buf7pThbcnM8Ye/dE4GrRYYUtJRDlFm+hcqod9amLL0x81IBzS/Zdo3w6/FYKV/ZyjJ0Su9YxtajaANUYKj/PGzJXNcF5mrUHcdb8+6Ng6fvOgksT9tYix62iCbXZBZoLGGrH2dEGYnHHki2O1f0aBx+RLSxd64KiXsi8+SNWT05ji7/afz2YXu2SLKy4av5uJO9uaQbWxlUkJpDY1tqA1eow0bvdX7Lu5dmdv4F0P1oED4ra+cZnHTmpg0oRRKWwSl2A3TnAbOMFti29LbW21gCmfJak3DHiSXe+stzeCTu2TuvceHvylDniECxJXRRBLSjuffnXsZkkrexP7k+3VfZ3AKW1bUA6a4VCXLzrf0AUUToP28XoOPCXZOh+Jm8ZIBmWHJPTvVbW1YLRaiuq8/a79rmXXvATF9FBAs+9lUnTw8m92zCZN01fo0swNeXBNVYeWeUouOAmQzDgCcoqcA4V/S1KsqJ0lG6X5pxHaAB/gLoV3vYqx+/9W2lCY91guXIpRQNJAU2EHeT7C3swlVC5RkDB8AvD+elJS/4EAPouFv4bRRKSX5aWJvrnRfQrF+7G946RiEpN/6btzXnABW1sLSr7CU57HulMR4WCHnfFMJre85G1ySv+m/80ZUijrtBOub2/8ZrKyblSg7VvQNoiVp9dl1zUo/mSdNZeum3H/Pm6TnvLAr6Ra/m2vwBOP16TrZVQz/q6TmF9decJJjNpXHz3OTc+HqvZt75y9txeflY2ADYdVo8eHJAOS5L32/1Fm99/CSF5AXRVyeW7fK6gJlyA3UTzjvwMg0WbZAJC/Goxnp8g/bKQzdodCJPlsAbdMfrq/AeAM6Z8NKNDVf4Mu+vVu78QFMlodJYygwQKaT5uFG28QSQEq+U2/eNKeU1PolVHqnjGYfQ6wbVzukv2dmKWnvuKcQb1d1VVDbsqwIJ3V1f0uqO8GQS2JOp38RRPsxDq6jE3a1YNud0mTwCVv/Nt3Em6+bYd6J59Kz2GQzHFbDrM9n4/Zbm21i7PixkNHb3NU8Og347Vj+KCuulve87SaU8qTne+ID3//fH7xSq+7IintqrxE7YS9EpyS3sfg87xUj28G5CEEqETZ5mV302YSOAQJZ366/Jp8BzleMM5K1yCFVALFGzRN9cmleUoOQw+oGbpug8UaBubPWfBwrwjYmhq6OrjtSnBRtzSl7J1zIw8CpPipTGHuBrF7du3MnK7r7OkwwmD5upOh443RbV+XHx5ovrN6bm29xEwOQaFhgkQJN1n+EgQDeeIoPCAWoo8gRqC1bJy90unW/s9ZfsUdPe89AKD0tJF9DNnbO8LH1/4sf/bzdxLVZUhwnT6hF3rsKhnJZiAnBC8cwKk3fuVhYAKfBJKhX+WT/uLOut7wCWsCRDXVO/Nu7w/Es7gGKjQe+BBkhk5wm2OQfoFJ0CaiOvZ55CXUoMMGQkiSbcziNDi0J4LcrTOc2HNxIRO46G9Z0Fjw3DFmK85kG7PuNrzLWbAaaLxll7VV+aUyVBe0UCpbJfEUYyGhVJ3vYvZxCdFyDdEMzj48VFhAw4mfDMcMMhnGmhudqcll4ZP2e4YIYJ0Vuk6rPFrhuf9p/+883AoU6pUcoCamUvymJhebIEF6CB2sNggBR1IIQULwuXHDZYS6Cr0JIQjwjw1M8GX7/VSM+UY/kzr73cE2/jUdGExpMCq3Z0h4bEJe+VDOq777veb8rUt7ueUTOJDGrTZ2CkuMaTfPH3Db881hE+7/BWHriD7omoHoUQBQucyRKYA7sf9Kyd13/91z/GXZLX8c7LUTSvxpWcA2d8WfKaXhl+11bD7lz7pxtX8wg7tRegVUFE5YwEPUVPYCvZ1H5G0l9jZuCbUy1/lp91LTnIVw6Z/Zf//F8PD21/hEy9gadIy5mUggbwsg22QcfLsvxeAQ898QpM+NGW3ACx9oS1+vajOxld4OGBbB7C01kterHhCpd2DkBJ1iQjBOqHRhNYQsrjSF7wdreJpZxkI9zKHzbnENHwUxUUvH6zd2PNICwIdX5jxb2TRePJa+adPZCy8apA5RWtCHZuNxIEum4dy/Gk74Ab986Iaz9gdrz5Lo9Vsqyv+uic5uvZKZ0r4rrLv7nZddf8wlWG55keYSDwJ78clps6mit+LJ8CXFQmOSQfG9icd9Sh/4//+MmX3ylUDuqVQIVIPIn3XEC7oyIBJkhcSYgBUN50vZiI0DGLBe5oTsi9ByyUIWHlMdwVfZ1X3vDmPcPqfNHiEMIdHI5XTsh5rIDSuDKqFMWLoyBuou167aEfvLG+KAVIG1MK6ri8RcIoWkmStMUrBejGorrR+BqzKokHRmZ0vGYJYPrp0bn2wkQtOhbNcsd9US++nVwkxeRugQg/bw7JJTk11nAQj7fYwwOLJI1LQpgMm5ctBwFaNPOew4ENNJb3rx8UBZ298XEf8x9uJowax2m2vCZcS1xwS4C2igZgQKY+2vVKK9qyGIMj4oISpoTTeFKUcqFHt+KiganQiecp4SyfxnmvAzSrNm8clncoGhTGAdrjs1Q9AkuCZwSSN9UIRtxckq9cQTRobH0nk68dlGupUmBB91Kg3W/2lyT/eL5Vvo7ju8k5b1uVqNfA2vNEUISO53UDVfOrrShJ4A6oyaA+m5tSW/NI180fzZL41UbnJTPG2PmS4LCjlh/Iu67okG5VuZJDfaJjvDAae0n+7shBRMRLDvIJ/+ETb+5JAMFbAsMCGr8xwITsVnsLBFtDFP4DcB2v565vYbzvUoJqhJ9Es1fA4N3ek/CXiwP/civJhYRiwQJEAU7ZCafnpRtL40BDaseOM1swgRP9sEAlSczTkIHM3zV48UYvVCzj8Dzo2tJvRiF8B9RkmC4y8v550Mbu5/g6p+pMW1KLosmovdl56NrrfcdEWHtnaqN+RYn68yNRntjPEDunpXvrFDDAszbGcIXikm3RsHPz4GhYxpKuVM1EQwaePODwFifyyZ/0KTc3gSFY3kAmeQY0INn5ZTdXg83Sz14e91YqS8AB1bMc+h4QPTKsgfa+8wKPslUCqt/4XwbUe9Sl7xobj700A+A3yeh8d4ILX2hVALV40ual/vNcGVRAyFPxnur4KQnnpehAzBg9MdR4eTSGlNx5uMYlsbYyaHtooGpuARaYk2VjchtZyvcrwLWfh37Oc55z2YfiATLprmgUvav9qjjNgexx1+TSeVVKknHbYatrex52Y8fnRa7GKFLWz3rp5ha9yVl0vpuElfU6v3PMvTFZwKErer546Dg0XteAEzB+JsHYRKtjnQfIzgFkViiUBpjlOUIuj6m+uzzYw7gbZOcDhky4Y/uLWhsN1uOhO0c21cOw7xAuQEvA0A/ek0EIpQErbpgXC0AqHYFHW5Z7eQtVFEYhs3fXuQQuufUfGNZ5MBBcO2/YOYErTxvdysBqNyDwzJ2XDj1XLxrQeYGj1dUf+IEfuPyKr0S2eTT35pcz8kyS2mCM+DAH0XdPeMITjr6/5Vu+5TAENx/Y1OUaDtOWgL7njdvYZVEKPZEgWtFs3vZbN19cexd7RMWjbCcj53UTiKVTAK8zPHA77jwduoanRS0so/PKCYVHDwD1qwLSYIV/z3zIemtDJh04rU4C84JUvwtkgPa650iC19jwfUZVqM07xTc95zpl5qmN2fI3b1EfCbr/AGAzfP30XUBuTmQBvEpTaEnn5AV58zY61WeezfWNJWC6vy/Pp0pUSPerAwCtPIg7115GCywZDEeUl5eQ8sI5nXd8x3c85vG0pz3t8P4Z63u/93sfTzR1hzgaFsYCKv7duDOovHzy7zv4s3LY/K141n/tNyb62urZxUP/P//3Zx8rhcDCO1uqlQxIlvCWjtvPgRNtwrjAsVtM2E0ItS8ZxJll/QG/c92W1WBtgKrdANCxvLSkgcBVUADy/JmXBnYUS5mq4wFOWajz+9wcAkaAtkrWmCwkNSde1XI4D1WbXc/b4aNCLGPs/OSvLcC31N5cA1rGXKRozLypCkfXB0zgjFY0npK/wB6gPZ64fvKQ9YuaM01FAAAgAElEQVQCiTQBMv1mGLVp1bL3HFR7X5QTy2dq4yM+4iOuvuIrvuKyOWs3XtFhWKqfcpOih1Igh9nn5tb40KfOV/VQOeJkRdgjEX/SF/73m6wj5aESvSLqfa9qgW7g2Arnsu+lGFuhyLr6YwQJES9v8Fu3bYCqBm6HKsw2ocbVwK1u4pwLCiDGxc6Uw2deGqjRBdauOtN5KTQvm0erpttrY6F4xX2JZm0lM9GGp1cmNF4hVCUA9+w8zwP0DI7mGm1ITxmV5Diw8mbJrXsP6aObai22VLLrploUJ4Pp5/YClgWy9GvVLeOpz8ZStGRAGUiyUO4M9BlnlOORj3zksefaekRL7Rak6iMdZqBFuRawdj9O/SbTxpsczI8DaGzJNZnVt4iFbhwY+pL/8aU3awCAcWQeWHlqSy9WfurQji/X4aVAyisBr2gARCoADEGIVvdOQYEmoQXqJhPIeQTJ5GbUZ6pxZ4CWsMgTGmcKXC+LOiTYlF8mn+drLHkg9+B1jeVsDzHkaRqDSCSUM3h5RN93fTLY1TOG47EGgav/vckhT51cGpennVZfzigCUNfmnVvtE/3SaYsrjfvRj3705RHB0Qmeums7r2tqtz/AykOiU42l65JJuGAMcAP8zSU5Nv7kWiRBUVFZeFSrRsHokdFLCFXPDkB/6Rd/2U3hWuddmOU0SPxOJ4E5BfqXzEhoFL23Rik0oCvLXwPPhn1VEEmiygZrzAsUOusnz1Q/MufaXa965stnurHj6L3KDD5f29texwNaSggsgaf525cdoOqj65TSOkZhjaf2GHuvzStZUooI5HoVoyo6GXbt5d0aq62t9ZdRxKnz3I2p87rXUZhv22hct35Ek97XT3+Btcf5ft7nfd5htJb0RUNL5LWrtNoYat/8UMhkgFKeS5rNTwJqrpzSrl2ECU6tfmqHc0Btle5eBNDAg0fXgNWmLccBs2Noh4oGq+7VYFALlu1cwAfCtULVCcdwPPsbGGDjjGNtsriVDBa9r7g1MG95r3Z5aoaV8BMYo8vAUmqere2mtZMXS8j2PaBM5LDtMrL10r0X2WpDCa+xFgE8pLFrPeh8E8nazxNnZGRTFCmRzVu2PyO64aE0gTAP+XZv93ZHpOuulBxYBhDw6zMvWs4QyBqTZfHmnw4zhK1w5ZkbU99ZT5DkNp8MxHJ7beYUOMGt0zdHRtj1Iv8CumOSV3ybvm78z6/4qsND99eJlibzGsosvUo+stS+27CAN+KLm6ApXzWgpRs8lUkHmv6MhRcLKL1PkeqtKSOhF+JSCMAsWAFEJnymITjs+Tz986YpFmcDxl7zYiVFKT1ZKOHl6RgiRekLxdAOT7mRQNUHt8z72/stsQQkNCa5xkcbS+d3Xly2ubTIEtVITumn8yxavMEbvMHV933f9x166f7HynaV4OLZyTfQ5vUt7oQDeVVyVRPfCBtO0KHkFtBqB20LzBmexF6uYN9H4EfBGAfnQ5fk2WfR4gLoJ3/N1920MNGXDVIdMEW5tcdKYIrLMwszG0IZBY7FY2+5z+QBrHMomGc+v7rpE+3gqe1645XPfFg7IhDA+yw6LLiXhnR+AMsjq4I03+QU0CtnBequiZ4lRxtuOgaoS7UW3BIciVifebn6CIwWSiRiZFxfyplVPIoYnZuzaUzRocAdOEvM0lnnBOj0210yJbac2Cd/8icfx7/927/9+CHOvHn0KsA15kDd+JJJgOuYSpjoC3CNq+8YcJEiw1BDbyvrJtNhQO5AvqjQ0kbY0Y+qkGT+4NBf9KT/cRN3bnIK/TJhQN6l7c4zWIDc5AyPVHZSClR9AKg+20bJU54TprychC9l9bnJpni/6cGbAnQAWi94HfVYK1+A73GGYnFHwmoejSVPbflZtag5+akICtraPprDWNCV+muOfS8RTA8dd8eO6OeavHGeVRkzcAeYrok+9JTRAJihtYW0ufQAm4y0hZGcRbLsMWTN71u/9VuPf8lbRtIjg/Vv/4kqjrJpcuu9pLBI5QGTHe8JUcmgZ/t5IlWvfWdfB6eBg8PRRkb6AW4RHr278V//r/92uWOFtUpU7MtowmiHMGP1B5UAIkBfL4sSbOgAMla/lAC/9ip5EMoDuN8oWf7JciV3xrBeVz8rGIkfyoN2uN5cRRxZNg+Zp1OvTU7uB8zrpNjkyUFYTKl/xivxrV/vlUMp1YPLNwoFsrxxxzwQprpyoMo795CcjL4249R55yJuS9fv9E7vdPxyQH3Gsb/u677u8OpRj4D4xV/8xcc1yfIHf/AHjzblQ827f8aXkeSRexWd/fJZxmbzfzX8DCkKVVv11Tzj8LVn9ZCR2QG4soI3TmXr5weWPujff/DBodfy8eiA1EDr1A6tGpQpK8WdQ7iEEJB63cRowX4GMnARWtcdBfM7nr/XBBrTLrT4rlf0SUaMNtQOz7gURAZ99tLb5pYSt2bevAJL/3YsWnTA6SQ+Er3GLSJ2vZ14ZGK1jOdRYhMt6j+jyFDiycJ1AG6Rohp04M4zB1T7i/POeemoRoB993d/9wNQ9ZcHzlHJFQJmq309w7pSac8PyWBbyIq+GHNA7X1RoT8LTRlKj3Co7Ywq/DS2aEfRIxrUuKuB1159NL/ehzNbMeCHA6m9rkt+vfaZfuUTN97sTd785nJIgpddWtZusCxlS1kLWpwU4IFEMuh7nolHdXw9JRrRMZms5e8mvWFa6c8yPfrCiutP6VAEcc56b3JYI+sYcBp3n8+GJ5oAPxlYMOIwyHWTT2OhOOPu2sDVnz47twiQNw1k6ccmnqoUJWQB6Lu+67sOQ6uaEBADWN/Fj3Hfj/qojzoox5Oe9KRb9n4D6uMf//jLXo28aMDz3I90kv4alyJBZb+W5d/v/d7vKBFGxTKuokYG1i8WBNba6njAbuxdn/xKUhvPs5/97GOMaIVyoJ2ZzWMdGqdy6KTHGADPGYANWp0RmFdByzd5YR6cQoGZp+LhNmyf+S5lSzj7Pk9gAxRqkMBSnppt74VFtIOx3M5DA9PtPHTXWRARNQDc+DZZ6RgaReFLczYpXu+yRuS49jdaBahoRgmpxDzARnv6z+jzdHls1YT6LPQHllbx+uuaD/mQDzkqIwG61U/bQXuf04iD583z1KpJ4aF+GmM6aTuqO1rq5y3e4i0OMCcjd7hY5U1PH/mRH3l4/CJEv8ZbnzmnnhGYLqIqPU44qlQf9d9rFJM80vOW+mw5OOT+kAe9zHHHCn5ao5I4yRgvhrQDr+NLBxLWJnYoAKDxNECJngipSwdkr2iGpeAsugWEvVbdXOjOqnlmr8awffxrHnrrnGS0HP9cpVnwbjJDRmu8xnqOGptX9D6QSqBLqpp71zTHNgU1hrxgnqtjz3jGM45zklcATPnRgo597/d+7wHstn1+zMd8zHHNF37hF159yqd8yi0PT6zdkrYA36pfvzhrC++HfuiHHrL9/u///gP41bjDxvu///sfNKcyYQbzcR/3ccf3X/mVX3m0XV+f9VmfdfXpn/7pV/2Kwdu8zdsc39stmNHVVxSodqIkGW9jibr0EEslx+a1ToDTufHgBz7keLbdgnJX9njS5c6b5PGAkpX9jNMuFzrTEbTjMrqrq1ue/6BK4FkZGVtcrInlAVJSnjtL9ktatUX4khQeevn97fper70lyM0d1mj3/RrIdYAm66VtDMX5AL0Ur/mXVDX3jqMZrQv4Fa3GVzhP2e3hELY9PKc2uqcwzxhQP+zDPuzwtl/yJV9y9a7v+q6Xh2HmUb/0S7/06KP2M6IoQvLOMLrmiU984uHZ85Zv+IZveFRQipgf+7Efe3jfqE66yYN/x3d8x7F3/QM/8AOP877sy77s6uM//uOPastzn/vcox8lRDdzvO/7vu9hRBlVnNw9nNEUWw3y2uUS6dbK9I3Xfs3XOaocWbbFEhyO8IXJ9eKO8XoLjvU4W4MVStcDLY/mtRF8oV0ttM/qqFltgmyzTkJXiRGe+yyBqD+A3jmt11zPupFn+eylNDTPxxPdUDHtGMcaqr7XgTiPzPZ6cgLmwCSnsOEoEHU8OWfQebYoQ9fYqB/gA1QeMcAHsrxfwAscX/u1X3t0G42pfMf7xslVbXrNk1uK/4zP+IzDEBrPB33QB12StM/93M89SnR56IymSsznf/7nHwls3jca9MEf/MFX3/md33kYlkew9b655KXTaauY9fnlX/7lB/+vLh7taYwlsH3ufDsWPULhxju9wzsfm5NYI6terxPYEfNz4rTgv44L8/YLDF5yKcACSjQQzuONPHPG10SbeMdSWhPsL0+dgDMAxf/m1jHjYEDGc44M62EBXtS5rEbdEdFqF4Vi7GfQrnGgGGf6saFT/mCDVB7IQyS7zkah5t4cA689FR7WaCdehp6nrC1RLO/bHuQAltw8jyMqAoQlg9/wDd9wgC8wBcxKd1/1VV912Vr70R/90Yd3jS/7JeAWZz77sz/7OKexxKfrPwpUwphHzdtW6Qj4GV9jybiKsOkyXYfBEsT2lfR91ZkMMt0XpQJz3Fs9u7ld9tp3k6zSnGdPJFQ8MQECu+18QjLFnL0zmrIrhF2zyZVkcasF296e22Cz5BRYmwkpoCYE1YOEaLm48/eZbgCtzIMyLZjx6jOgXdv3mwwaNy8qv1i6sNFr+fICWvTwPacQ7025qhl9bynYam7fB7Y8c0lU8y6C9VdS6ImtVR4ae+fGe6s2BNaqCX33Du/wDgeNievmzd/rvd7r6slPfvJBQwNSAI93R0OSf0Dtt2ECaJ41Y0gXn/qpn3pEgG/8xm88nM27vdu7Xb3Zm73Z4aEbe8bx1m/91kdEqd+v/uqvPsbbOSWrT3nKU47z3ud93ueoi+d9M9giSfOJb1fZyVjqp/kH7gyxcR2bw/7bf/n0g3LsJqQUkVWrQycsT79ZMl4j9mAsnUigPGITU//lzervdlRlPV1CbhyWYGsX/bDLr37rQ+lO2332W9weqOIaYV5yu9GBh1xqog7eMftVttRm7suxl3YB6XWUo/nWVrLue1ww8BWFUpIVV7c22fSOangmSp5OEpknbqm7sXd9NODpT3/6UYd254yHvAfGKEA8uTp2K4jf9E3fdHDcxtTnnEjAzBDy7iV4JZa10bVx9nh4QA1LefhP+7RPu/x+Y9y3vj/xEz/xiJjRh0qIeeAMsnsdOx53DrDuTs+zN6aMpupHRvHO7/zOR6JYkpicPJoth3csfQeIrGF3zwnh9ktkBXm9zqFMnnxDJqWhJnZGdRyg8erzdUtZUB4bXJos3h5o1UH1AxiMx5bKgKIeag+Kfs4JnPY3AinbOWbVsDZ46TVmxnLm52cw7/cojShWiPVogYykufZnWTkABKTmnIdiCCVvne+XqpyTB+wvPhqYA2ibkIq+GUN64fUDXJWF9nREFTonXt0iTB40KhCYkiVs5DAC+T70PSNpHBlkr/Hixh8A66+51m7jyXjCVgaR9+/cqEztlkTG3Ztz5xcp6ie9ZNC9Nsb2c1cJOXbbJTA13l2Fc1t8kw7QTcCuKDRjk5lzuBYmt2TXsQU0ZaIpPgecJm7JVX8K6pKxxr6rRry6Y50fT3Sr1NkQdsxnjw34aIEIIQFcQBvPHlsKdfbSa1S7cFQ0CogpC8C1kxzte4gnB5QiZ8ZbspSs6j9w1k6f84QBNBCXyBXyU3wgz8vmcfNsgVckA/CWvuOxlfTSx+d8zuccr9GQ2uc9K7MF9toOJxmkG5mjJEWavHFePPrisQhFlLzss571rGMMfa6tOHYyqf28b94+zvwBH/ABR9QIwFEjVa36yhAO2X/tVz/5pjpv3swtUgGhjvv3MEaABrozRwSIs4ejPPTkzGG3hMXzCb08MKvOoDpmx11j540pPi6Jk9pP4abNTQa1DdT72bFzVLESCMAbVbZi8W8Bs7ni9nmzgGzPQ3N1+5Eqhg1R6SmH49EDAbyxBYyAmhF2Tvs24rJ5xngpCpheA9qHf/iHH9cV8vN+z3ve8w4unudMBgEp71sC17hqrz56HxWonXi5B8NnIPVVJaWxxXmb17d927cdyWPtdiNt4+h9xhXYm3cgTobh5LGPfexhkP1VLvz6r//6A/ABN7lkQAE/7h1tSd7H0n2AbuB2g+UB3EO4HtpzKGxIqSN8Ez1Y7rygpjjeXGhHOc7Uw2pi7crqbdrpswrAVk4Kcf11DT6txJU32Z15nQewPP/tQM1wrMptsrr7RYD5XO24jo7tvDcZTPF5njylHX6AmbPpffSpeZck4dfpJA8dIP04UWDJ2/X5Mz/zMw9O+sxnPvPqkz7pkw6wfdEXfdGRWNfeJ3zCJxyrd3nXZBUPrs33fM/3PMAb2Fs0aayV+HJs3fGdQTSWkrtW+vLAHfv/GrufFauyK47j1jzptkwmId2vEJIHcBYSfAEnwfgAQuygjhRaBUHFOEkbEQkJMZn00/gcHUgmnXn4bPgWqzenqiwobtW95+y/v/Vbv7X2PvuSC+4DtI5XkHuWimMctDeJQFpgWd5Ce/z0NDld7m9sD49y2c+fP1+Gg9Gthqpbedqin4LRk3/+419r6bvHmNJSOqsx/melAZrgnxtuACFAJyempChFtwdJU4c3wbHeXGio/II/ZWOQVs/SppjCteWKMxplmfj5fSx9dgTm2tI1FwG6vtWG2h24LwNzpJCR9BR0j3JhnOIb7cHC6mK8RfVtKuoAllKX2Ms3awkMLXbYEtp+6A8fPqyUW1tESQr6Glg8haMO6TV1W/XTH1kF7AuEjMk407za/Pbt2wUqRu8a4MLkjNK98tnKkb3wRLi2Mtr0L22M8RmSfvVtBuaUYQC98t2DqcvaCFTtGuRVGCSJsjS0gW3TTE9TG6jOqSst1GM47VDLRTehTdBk4Lng0PVTTxbwnAfmmRmZLinQaIsf2j/5UWCoT0DRw6y1q30eMfjsR+w9pU7XuX+m7nZAJ532wHAGhJOdq0M53HPsXCBYDOJzfeirLMouuQ7BeB8jI54erhXEAe2NGzcWkAV5Pic/pOtkDNrXLnf85MmTFWvcvHlzlacPWJ0Gl9Yz99oH+MrVNppWfQCtLQjw1atXK+vhSRjy6Pr160sqkAbK8re22qykjcbUsj0PSroA/bfffnu2pkD7AzgmlumoXP2WJtQndSI53vvkb3/9+xmgFd7uLZahEjcAdA/M+txPevg8V52GLC87gTIB3aCW9556OnbO4LzGzE3qBGl52vZP6yC2M7D6EYAyInWqfwaGk7WLEbQpr0POlJ6bgE5WJSECcZ5pgnqOmc8ZCQ3ZqUyuVY9XbcB0pIG2Ihp9MqGMoJiiIBEYvdfhkjIfvC0JYQeefRRASY4om9wASik9S83cv/bJZpAaxrLzN7TB6iDJQD9LBQIbnfzNN98sTUtWADYA08eCQPUzLGCUVxZUap9XbbDiS3IwWvtEenaVEfEABbw8Ay3uPl8z7T79IpVa0l/HGDRZBkzlU2ZwQ8DcfmgdnEAzGW1iavLm/036BHFMXhA5A7yZJYidvdfjV+XH1dGOq5nrVmaZDPf3MGfXzLYBZuVOGVI/tDMPEFD3bEYGO1k5Y46NG4Nijim/XNsCSWdfzPgDmDsDI6Nvw5fyA34Eo2wu3+Yfu+VoUC5fqssmInpaPtmcYl5fHGrFDXtiXgEaRrc8bXGlhz0s8AAlNsaoJIX3OiIB2Mt5kx3Ax+hoZf1GjhjfggzWJj3oYNpcOwGSh7Dow4BcS+szAFocLrXTiqW6SRTGq61+SRGvJ2/+/JcFaD/t6SjHmNToyWOWr4MGfLrXXHgTN2XEBPKUJoE5N668JjK2a+lbuT263lPR7YduNbJ7vdYfkzwZXbsqp8+SKrunKS6ob1MPT28yDXD+PbMc9e0I0NphYoA5w9ZvIMfEpS7bejCfUzTJ2gK0PsdwwOxe7AUU3DvdC1CtEHLtMhEWO+SxtcE+D0RGikjXuRaLCwJJT6uHWNGGJJ4EAzM0jBzhYWQgpsndo96ACqza4HrkolzaWZ4ZGBGm9jt5CcPzJgDMoDuAhpEakzI8yjafxk5b6OyTVy//tJ5YCQhtUmpLn8KTHC2+pFED69SkuclAH1BisNipOqdxxIJlL7Br0qIFGhPqZ+ml8RTLEaDVNXf3KSNGVo7y29yyB4MBvgcb+rx+zGzGNNojUO9ya3qADnXXHnWaVO+ZOMDM4EvtlVnJewCstminMmhNBMQNF0gqT1AniHMtQAuSgagsEmBgW+UAlXKxtvfkfgGRqzdm9K+2ATggyWqQHjRxepisUZf5IxtIFPdrg/Shz3gB/UEqcGbBxiogWcMYpOhkTbC99rlf+9ynD/qXvCRL5O/XV1K0XNyEx9QYmTXoFIujq9vPkdYssxGrzskL3AF1gmAGjjvoMxiW6W/3lTZrpU5H5pL3NJDK23V8DO3zAG0ga3MMqr7kjv5OuTEB674jSbVfs7dn6m3A6Mxjk4vJOm0qkJsH/XWdz1pc0t6OJDNOAi6AEgCK+DEsbU13yl4AOqBwzdgOG9O9wCvga/O/TUjq7gw/xgWwcsN0MKYFUuWRIa7vq+LCSZ5Un7TZdbISpALZAHyWuY0zIDOAW7durbH2t75JMUr3KYtO1z8LNS3pwyUvJJA0D2vp+6s//HEdYxCYp6aczxS6GJu1AWgCeurPywCd5pzBV94h9gM81wF0gVmAbmHDBJZ2ck3SI3YPzP4PdF2jjWUr9CmjLEBtYWYu2+/BXozd3pIpSXY9nfdIehSDJC3mF+0kMwoMG9vSj+rBaD12VGwASDQtvWzcgB5LA7X8rDowMnAAcbsVsR/2tUnI58BFtqjD/YBPliiPpm37ADBVjzKToj1Y0cGKmJMkoLEtqACgtpIaDIRRYHkgl8vG/vLMypGR6fxr3oIRICCfCTa1hfeAA/Jpkc+t3/1+7babv0mIQOSztpAWFMa+c5Ka1Jme27Vn2jQWm3In1x0oezoh8AfuNgvF0AWCATBAzbRYMcLU9wHZdaUtkxrGwCS2MaiyJlv7O2PZ9f+e1ZhySlv0rdOJWrLW7vauxOIFvwV/Aaaz88yHa+hJjzdZPMGg8r6Yt/y7a9bRAv/9z5XTq6eLKPRPOT3T17i7r1XH5uf7/31/5drptfU+CZqu5TUYAk3eA67K1Q+PePEItDDJYd+0JIMnyvO+xg1zM0a76vSPsQheMbJ7GADgmyNBK28jUPSeh3lJE3lz95385te/Xd+C1WP2WWCsmbuvY2UQAsOM2HOtO0tPhpqrgO4tt6z8XP5kpfLYE9QZxfQMMXbsp+wpISYLT/AVcM4ct2v9bwA79aeypnyaQe403B3MGWLG7xWQAIzEyJD1VX0ZrPerP6+VIZh4bNoBiQBNbki9AZTfPFeGnzfBZFizQ23Uqz28sJ+8Wsbqegzb10L4vIdx9bVnCrGxPLZX78NSO/vIBNdZVdR/nyW1YI+2Jp/0Uzss/mBxWRL/l3Exz7dv317lvn//fo2f/+Wul+T45S9+tQDd0vdk4LRsEzI1cUHJZYCeDF6QNvdDGOwCnYyliVBHTz0b3Jh0ateAqK3llDOCPE2rh/OaJIk26b/PApNyCsJ2IM/gNnAH5hkcVn4AcV8A0Z7csPK1t6XuxnruZcmAXadd7V8HaD8YFsNZMOkUffWXOUh/e++7f3935csvvjzbXZfR9GRKW1RrVzLM/wxQXd4DRj/AWzBqDAFXLluWQvqOTPGKUfWZjKHdBX/kBZBjaPflRXkALK4cqcXHjx+vz4yh6+hxUoOeNjbSfK5dkuPnP/tipe3SYlODxopN1Jy4KS9i5Pm6X1tZgRp4pv48yiUD8HxEHXgDfVq8AXdt+dnqmDo9w9LXGLT8O2OO+ZTfuRcmT5kZSGU0uJXf5zO4DdAT9DEfdwwcXvVD3S3YVFY59AJZgPcZN8tt+79HkXL1xTwCPO4X62JVbJbEI0fUjZ3zkB21VrCJKfv+Q+1vFbClbNdz8+qjcWVW1IfFWwyxmQnYjYnP9LEz+uz50D8rf8bE84kyGB8/flw4NCb65n3tlEUxJ9jYyiFP1OIQrU5bMxDGfPKT05+eHTQzo/Em/ShCn2Cd+dvzAD3ZqgGKgWL4nRUzrNicAZSewlBFz+3hqI5d6yZLqicGjA1ipJn6MrEdOdaZdaULY1pAm0Fr3iuwT8+V8WWgrV4mv9QVe5d3zRtl+Bldq2KA1Jl1yksOtHEL6wGJ7EB5edcYZ9cDNoPynv/b/GV81KVtxqFTjLQDMwKq8jzwKpviQVv7RAAOsGU/ZER4C099A7FVyEke0nsWWDpxyfVy0XOvOfB6zMt+FCuTxp9htinKllKpSO1kSM4YYRAnn/3o87XbbneXn8LOO4CPgsH0auV5LS2WZvR/MqOJLF3nFahNequE7cnunLXYvTrmwsqeI1f+NCL/l2LqAJZY0kQDrklPy8b+2tAWy+mt6t/0AoHVvT37lndqr0l1dgJTHsf1jK4zqeVf9Um2gLH5uxXTPIsshvEEfkvYyvY/sDGCctHIgAwAHuDNU5fb9rn7gd8SujSbTUDaJJsiQGvvB+DS74Al1SaQk8/WXulACz2YX/BID2NagZygTj0yLWVWjDfDUZbHvmxG0k7GKQetL7wUY5NGdL0MyfJCAN2EHAU5F8mNI9kxA8P0415GLGdgTWxsHcvNTfwAlexokSTQY5Ki5RjAayAOXDMGKGjUJobgftLC+yYSSEx876m7YMk95dLd28reNOxdY08Zoiz1AUTypcfLlNVv4+N6YAZYbtrEmUCTCggA4PO+3aAdbIBgrDwJIu/bo/4kgPqMLx2LOWUheqgWQCyWeMzJqh+pYGlcnlmKzYEz2BIALaVjVkDF3DY38Rp37969cu/evdVmO+EwrOBO6k/7aV0BrJQcI1W2FJylcG0z38BONpX/1hZanA7H7MaU4WNonqCkxjoA5+pnp2cMvQNvstl5+nky+Y/IRU4AAA6ESURBVBFDp1nn/QHNxKUVA7XrDHj7f5MeMWPP9AFzG6V6L9miHe7LGGZcMLMgPjcwUlvK4LqSEu1dAWB9AHAgKQPRHpaC1Z0UAnZjCsQmrFRknkv9bYftNd2tTcYC6Frqt0Rt4nrKw1Mi9kYANvaTrhOEmWx7JOyFEECpV04ZuASQArKYVJ9pVQCTatMnYO+AyI49cL+ygBtrej9mpGlpWwZkU5O+uI5RYXH10biASqrQvJibx3DgDY/DE2Beu/i0lwEyGmUgFWMlAFQ2j+EaO/vajGWPx8nnP766GHqXHXOCjsDcPbt23Rl6/j/raMLTyIHF+0mIXHUZBx1xXSwcy810VIagXeWcA09tblGl9mCi9CywAHOypvyva9zXwwM93xdAj2RH7dduLBlAyh1rv/ICuv+VmwRynUnNBatDxG8RAuOZ5AcPHiwAGiPBEyMHCKuDFlWsGPoMkHgHfbOIwkiwvRwx5mtjEaO2SAG43mcYtDjg6gcpoUxzgOUt0LgeEMkGWQgEoX0MxDI3zSzAIyM86qU8/5Ms2Jr0wNjaJ3Mj8GW4nUJAL5tPsiYC4UWl+hivuTLX+n+p5JgB3VEweBmgp7HsgE7iVEagCrCBvFSiia5D7glggTcNXEQ/dfkM0lr2zngaOG3tG6EKUJQNEBis9qTrtct1+7i4J/kABFw5QKuvRap0vusCtHJiaWNlksggLIv9/A8w3DjA6b/N+wBEN9tNpy8mGTtLnZEBFidIKcEb6YJpGU7ffcjtA7o6lKtu4OLeSQzBlj7wUoxB3hfoANo9JAEmxbo0N92rXn210GNM6Wnz4akT4/b1119fefPmzRpb77948WKNj3QdUPM8xpGc0mYG2jd2MSCGgqVJnCTomvcYeqaZAuFFkmOCc15/xMi7FMmleo3xXBNgSs+lJQO4egJjII7pa39SY6YB3Reg/W2yTGgRMsv3qy0mwWcdPaZdpe/yJvVnZi+m4Xu/4A7jYz16UDmY3oQ2ZqULvRYjNC6dzaFP8rHcuR/lWKAw8e20AxrXA5U+kAMALPMgEyFFBphlhVxLtt25c2fJi+IZgWTZD6eI0qjuBVCgZjjGj+FgWNdYBGHwyioLot+CTeMK+HQ/I7MMrz/2aQA+LwOYpI52e9ig2KS5FBDaAUjfk1T6ob1IQv3qYtTr6+0C9HkSYwLhiG2nq51gngBLR5ZCC2CVbSL9BBCA1onyq8rCJuls1xcoum/mn8uY5NZdS1+qqzRRB7C07VAZXKsfdWonV2rS3E/btTx8lHMuvzyB3gOvXH1puR6eaHEiSZJkYkRAw30Dg2DLRGaE9LQAjtumoRltJ+UzGuD2HKB6PIOHXTG6TfP2MSsXIN3D7dsfIVvB3WPSNp4p19ZObSdLjH2bnOSfyQRAVCe375gBc4S9+wZazImIPNXNIJyq5JwOP4jBMj3PUF5cig7T65cfgaE5a68GY7alVfDob8EoL8EbmROyhIe6FNCXSY6LQB6QA72Jn3nhAspyoOVgc9kA1e4yQAusLUYATUZh8AJ2UiaApcEZhMnm1v1iIkGSycIsBhRoTFZ6FvPZwGPgc8UBsfZ7bRVPO/THfcDUd67ErB3oYxxKR2LKHgZVln5pk808WFiOlk6UZSBPGpOWvwVK2tR46KPADGgxtODs3bt3q012pgnEjC2NS3faZI8tO8cZUOlahkdj0/HAUnbGe6Xg7KsAJszeuJAG6tRORoXJtZ3EMIbaIRD0LCDm1waAFlgaa5KoYwrUCRdY2Rgrl453r6CyLaaALtj9AaDPA+8OzE+VFburd18ptcpMZsTOQNYm7gDZnoPyzgFbRwOTa8ulVlYgD/QzM1GGxXNpftRhUADbYPajjI5ziCnd6/0kUWnBsin6UETfGRXuxYCMpcemklsBQft6ng+gaEe5XVpY2YKrFn06787E8miutbnHngaA0j5jyw3zRNy+FTWMr0x1YWHBoTQdsFkI4SUwaodgJnfUbZ+ysgGVgQMXsrBZ31wgB/PBuxgzTC4bok+kkPPszCFAkyfGQvscSeB/5TBgTAy0vIMxYmgyOY0v4wJmDx0oy/2dZ7LSdmezd84fR0AP1FMfH0mOaQxdO+9pcUVHMQuQGABak2vk7lrdKi8LAAVkwNOCgA4rr1SbawDA5M30XxpeXYIVdWAGOowL4ybdZ3JNSADWlyk5AmL7SQrw2gJqkDGZ/12rTIbT3pH2XHvFtm3oZwQyDAzLM4DKBx7joY6eB6RL2+WmjRjORL98+XKND4DI+wKOx6v8COiUC2zcuzYJvIBYzhko7XRTLmbWFqATIEqfkRUAJdMxv9jTHNHsxpFhkTzGWb/VB5ACPuMnyOV99NlY8yYkiNw6GaFcOWztZljKlvfmGbBwGRE40RZBsvfo6wsBfRFjB15ASXbsgeK0j5kN2e/h4gysn0AZ+2E1QAYuEwt8aU6sAASdI2LwyhMXWAZog+InsHt1jVSTa4DZmcWMCktjNcdlGbCAW5Bc2wJ67h5zaWepPK/KAWgTCWTaWprJey3sMEyf9/XDdC9XbcLtOANwQZW+kzIAKlDEhgBhwkkEscDr16+X9sSimB6LkR8AYxM9prZap2+kgHIxvQCLdNB/TE4PkzPq7CgLD8YyyiQA4lGn7AUjMf6MSt9acXQ9zavN2mW+bSdVJj0sR02L+4zsMw5YmnFpm/e1X9lkkh/zKZBkFOQUj6WvPwD0RQAOnJOZvVf6abLzZOW9zMnSuXAsZiBNpvKAynusHejKG9cRwGllELOXNSitFzOn2cvTeo0plQkArFwAqG7araeUBU9c3sOHD5e3MHAxaoajPcBq4nrANV2tn9pZRgX42zw0pZH3lGvS1QlEJhIjYkrtw1gkBYY0NnK0FhG8AqfjulxfRkJAZfECkK3gdaChZWtA0f6nT5+uPgEFppYKc5+l6g6RB2T3Np6ukTEBeAysnNKMrqPPPf1tHPs6CkyOoc2XvgkgzQswu8d4MVC5c2PG2DE5gzYuAmDMSx7xUsZZnfpKvxt7dSIk0unk9PNrl0qOGHgycQC+DNA6fcTcAbtDvA1uwaHJ5+roKZOv0yayZeOCO51v01ALA5iBEbh+bgE1iAEeS/q7LIoBwkQGhyGRHSZFvVw+luAZkg7qaLecdvYMoHr1oxXLgs+CKcDoNw0e0E1uWl/emGsVLAngtNd7WByotEd/TLrJV6fVOMfhdhKn/jBO2ld7gVAuV+oLUdCd2s3V09TmSf9lO7AzqeIeXgKrezhW/21KkjJUJj3d3mpjyRAt/GQkvCdD0y/zjGl5At4E+EgI8yttRz4BfCehWsgxtrwKL8oAsDS5pUzzy/jofq88hvc+CdC7Xp4sewTomdOeab+0awyuHB3FzliBZgIK2s197acweAZsyokyGkkIZTGIfaUNuHo8KGBhQ9cZvIJSbv3Ro0drYrljrwZLICNPa3JNkHYpB6v0PS/1S13a0VIy0LW0XTvbDtoqprHwNwPRRzqW6/c//e6XNBBUAZTlaoDg+i0++M4SwOTCtRMb8jjAAryl2EgThmCfhUMXZTlcZ8XO+NssbwywIUnQvg33ABTD0X9GApgAJ1jVZ0AmBUgcngM4M3ILINrRrj1zpP08C2No0xeyasWWx5F+zAjFBOrv6XPGykOQJ7IcrlWnss72cpwX0O36eAf3eYAO1C1Vl3kwef7WYSwJtNyIcgvelJlmBsb1JMLJybrH3zOb4L720LomllUGVnWtgShF5nrACcjKAxQaVcbDdVhQViD5YUA75ROIOwwRqN1fHl3Z6sM66WSANollWFokap+JV/0yDhiPLs5FKwtD+hXMSYFZmAAOS942uAOV+mlQ/QfAjhlQN/BUN+8jRSejYUwYBCamgYGDtGEAPgNCEkdbGAtdjB15LrEF7wCA+gzg9Csw0/wCOjl015FtAkllFifcv39/ZUy0FbD1TV/ynGSGvDWPomxbRpUBN65nrNKM6ubJ3G++xBIrbddEpJNnAIeRjjIZvRegpywpD1wQVlrL++VfgYhFmXxs1DFWdTzQApC/gZMLMikGFkgCTft3TRxAY3id75uxeqysr4EDgO4pJQec0nYG08SkDwEAY5go5SrDZ8al7/uYgNbnNk4Bqz5ra4ad9s+jAB+ZYLK1gbvWL+PjGpkDBks/WhzxQzticQsTAKt/bWcFdnoTqwMrdy5TYMyMj7w0NtY2mQE6WxnaibG9T2sbazqVLm6zkzYpiwxSjvIBy9whA0dy6R/5oy8MQsCXh/UeYpBz7gxrRqF/PANA64tAEaDNR0cpwIiYASPDgrI7TpeuV+86oL390BO0e3bivM8yhMnaU24ox8QH6EA/9y+0lN2ZwzpoUkgK9wKQawBdPlLDBRw+03muE7sBDQPBdibJ5PW5gTIgBq5n53zuXoBOBhTAYCVsqR3qx4IGMCmkj1xkwWlZkMZtBqUFfeXOA3QeQjsENNy9gM2k6B9D1w8TKt/KE2iDttKxtDHGpof77m5lGT9gpMmxpt1ojAUYWsABdqDVn07Gon1dR0MbF+UYG4bTGCiDYWNdkkPm4tmzZ+tzbRLEGhfjaC6Qgz7wBNpDQphnhNHeDnGSOrXNPGqD8RUzYGJav7kyh4JH8olx9x2GZBpZhMDOGPqIhffMxgT6UYC4G0JMPQFdcNZTEkBjkum4WGvuF8bQJo07xM7YrGVXA85d+r9sQiwNQAFaO7hQg6YcOVeDZ7+D6wyU+7CcrIAJVQ/GwkLcMTY0cdqqPIYRKDPaxiRAJ4fKXbuvzTg9Q6gP3Chwde4yMNut5jNtA2iBGxeNcW1IMm7GrLM2jJn/AagVOAwsVQZINDdvwLhlQARSgj91u4eBYFNjwwMAPYMlZbRFe3kJYyTv60d5jN37QOWeCEpbABobG4/AbfOSAJNkUq+sB8MwLgyxsVOnfDYWNi7mzp4RGMDIJIb6XE8CMhBA/z+FvjT+JiYMBQAAAABJRU5ErkJggg=="/>
          <p:cNvSpPr>
            <a:spLocks noChangeAspect="1" noChangeArrowheads="1"/>
          </p:cNvSpPr>
          <p:nvPr/>
        </p:nvSpPr>
        <p:spPr bwMode="auto">
          <a:xfrm>
            <a:off x="207433"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prstClr val="black"/>
              </a:solidFill>
              <a:cs typeface="Arial"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39" y="760413"/>
            <a:ext cx="1638756" cy="711220"/>
          </a:xfrm>
          <a:prstGeom prst="rect">
            <a:avLst/>
          </a:prstGeom>
        </p:spPr>
      </p:pic>
      <p:sp>
        <p:nvSpPr>
          <p:cNvPr id="2" name="Content Placeholder 1"/>
          <p:cNvSpPr>
            <a:spLocks noGrp="1"/>
          </p:cNvSpPr>
          <p:nvPr>
            <p:ph sz="half" idx="1"/>
          </p:nvPr>
        </p:nvSpPr>
        <p:spPr/>
        <p:txBody>
          <a:bodyPr/>
          <a:lstStyle/>
          <a:p>
            <a:endParaRPr lang="en-GB"/>
          </a:p>
        </p:txBody>
      </p:sp>
    </p:spTree>
    <p:extLst>
      <p:ext uri="{BB962C8B-B14F-4D97-AF65-F5344CB8AC3E}">
        <p14:creationId xmlns:p14="http://schemas.microsoft.com/office/powerpoint/2010/main" val="3851653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FID Presentation">
  <a:themeElements>
    <a:clrScheme name="">
      <a:dk1>
        <a:srgbClr val="000000"/>
      </a:dk1>
      <a:lt1>
        <a:srgbClr val="FFFFFF"/>
      </a:lt1>
      <a:dk2>
        <a:srgbClr val="000000"/>
      </a:dk2>
      <a:lt2>
        <a:srgbClr val="808080"/>
      </a:lt2>
      <a:accent1>
        <a:srgbClr val="003F71"/>
      </a:accent1>
      <a:accent2>
        <a:srgbClr val="2E7B5C"/>
      </a:accent2>
      <a:accent3>
        <a:srgbClr val="FFFFFF"/>
      </a:accent3>
      <a:accent4>
        <a:srgbClr val="000000"/>
      </a:accent4>
      <a:accent5>
        <a:srgbClr val="AAAFBB"/>
      </a:accent5>
      <a:accent6>
        <a:srgbClr val="296F53"/>
      </a:accent6>
      <a:hlink>
        <a:srgbClr val="B7153D"/>
      </a:hlink>
      <a:folHlink>
        <a:srgbClr val="DF5220"/>
      </a:folHlink>
    </a:clrScheme>
    <a:fontScheme name="presentation-gree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green 1">
        <a:dk1>
          <a:srgbClr val="000000"/>
        </a:dk1>
        <a:lt1>
          <a:srgbClr val="FFFFFF"/>
        </a:lt1>
        <a:dk2>
          <a:srgbClr val="000000"/>
        </a:dk2>
        <a:lt2>
          <a:srgbClr val="808080"/>
        </a:lt2>
        <a:accent1>
          <a:srgbClr val="005A81"/>
        </a:accent1>
        <a:accent2>
          <a:srgbClr val="2E7B5C"/>
        </a:accent2>
        <a:accent3>
          <a:srgbClr val="FFFFFF"/>
        </a:accent3>
        <a:accent4>
          <a:srgbClr val="000000"/>
        </a:accent4>
        <a:accent5>
          <a:srgbClr val="AAB5C1"/>
        </a:accent5>
        <a:accent6>
          <a:srgbClr val="296F53"/>
        </a:accent6>
        <a:hlink>
          <a:srgbClr val="B7153D"/>
        </a:hlink>
        <a:folHlink>
          <a:srgbClr val="DF5220"/>
        </a:folHlink>
      </a:clrScheme>
      <a:clrMap bg1="lt1" tx1="dk1" bg2="lt2" tx2="dk2" accent1="accent1" accent2="accent2" accent3="accent3" accent4="accent4" accent5="accent5" accent6="accent6" hlink="hlink" folHlink="folHlink"/>
    </a:extraClrScheme>
    <a:extraClrScheme>
      <a:clrScheme name="presentation-green 2">
        <a:dk1>
          <a:srgbClr val="000000"/>
        </a:dk1>
        <a:lt1>
          <a:srgbClr val="FFFFFF"/>
        </a:lt1>
        <a:dk2>
          <a:srgbClr val="000000"/>
        </a:dk2>
        <a:lt2>
          <a:srgbClr val="808080"/>
        </a:lt2>
        <a:accent1>
          <a:srgbClr val="005A81"/>
        </a:accent1>
        <a:accent2>
          <a:srgbClr val="006666"/>
        </a:accent2>
        <a:accent3>
          <a:srgbClr val="FFFFFF"/>
        </a:accent3>
        <a:accent4>
          <a:srgbClr val="000000"/>
        </a:accent4>
        <a:accent5>
          <a:srgbClr val="AAB5C1"/>
        </a:accent5>
        <a:accent6>
          <a:srgbClr val="005C5C"/>
        </a:accent6>
        <a:hlink>
          <a:srgbClr val="EE3224"/>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ross Cutting Issues and Inter Cluster Coordinatio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1489</Words>
  <Application>Microsoft Office PowerPoint</Application>
  <PresentationFormat>Widescreen</PresentationFormat>
  <Paragraphs>202</Paragraphs>
  <Slides>23</Slides>
  <Notes>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Arial</vt:lpstr>
      <vt:lpstr>Arial Black</vt:lpstr>
      <vt:lpstr>Calibri</vt:lpstr>
      <vt:lpstr>Calibri Light</vt:lpstr>
      <vt:lpstr>Helv</vt:lpstr>
      <vt:lpstr>Microsoft Tai Le</vt:lpstr>
      <vt:lpstr>Times New Roman</vt:lpstr>
      <vt:lpstr>Verdana</vt:lpstr>
      <vt:lpstr>Wingdings</vt:lpstr>
      <vt:lpstr>Office Theme</vt:lpstr>
      <vt:lpstr>DFID Presentation</vt:lpstr>
      <vt:lpstr>1_Office Theme</vt:lpstr>
      <vt:lpstr>2_Office Theme</vt:lpstr>
      <vt:lpstr>Cross Cutting Issues and Inter Cluster Coordination</vt:lpstr>
      <vt:lpstr>Preparedness Can we learn from the Nepal earthquake response?   Does preparedness work?  How does it work?  Are we doing it right? </vt:lpstr>
      <vt:lpstr>PowerPoint Presentation</vt:lpstr>
      <vt:lpstr>PowerPoint Presentation</vt:lpstr>
      <vt:lpstr>PowerPoint Presentation</vt:lpstr>
      <vt:lpstr>PowerPoint Presentation</vt:lpstr>
      <vt:lpstr>PowerPoint Presentation</vt:lpstr>
      <vt:lpstr>PowerPoint Presentation</vt:lpstr>
      <vt:lpstr>Preparedness: Can we learn from the Nepal Earthquake? </vt:lpstr>
      <vt:lpstr>The Shelter Cluster Perspective</vt:lpstr>
      <vt:lpstr>Preparedness plans</vt:lpstr>
      <vt:lpstr>What worked?</vt:lpstr>
      <vt:lpstr>What tested us?</vt:lpstr>
      <vt:lpstr>Ongoing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results / findings?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Kefford</dc:creator>
  <cp:lastModifiedBy>Farha Bhoyroo</cp:lastModifiedBy>
  <cp:revision>27</cp:revision>
  <dcterms:created xsi:type="dcterms:W3CDTF">2016-02-02T21:12:06Z</dcterms:created>
  <dcterms:modified xsi:type="dcterms:W3CDTF">2017-09-25T14:28:58Z</dcterms:modified>
</cp:coreProperties>
</file>