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6" r:id="rId3"/>
    <p:sldId id="265" r:id="rId4"/>
    <p:sldId id="262" r:id="rId5"/>
    <p:sldId id="259" r:id="rId6"/>
    <p:sldId id="260" r:id="rId7"/>
    <p:sldId id="261" r:id="rId8"/>
    <p:sldId id="289" r:id="rId9"/>
    <p:sldId id="263" r:id="rId10"/>
    <p:sldId id="264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5BA60"/>
    <a:srgbClr val="2779B9"/>
    <a:srgbClr val="A22235"/>
    <a:srgbClr val="B9274D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1" autoAdjust="0"/>
  </p:normalViewPr>
  <p:slideViewPr>
    <p:cSldViewPr>
      <p:cViewPr varScale="1">
        <p:scale>
          <a:sx n="99" d="100"/>
          <a:sy n="9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8D818-CEF2-4BB8-8589-4913C0E66D3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78F4-213F-4446-AFE1-524231492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78F4-213F-4446-AFE1-524231492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2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5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9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8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6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5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EE63-A83A-44CC-A34D-A1AEBC5A1D2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A61A-DB33-4284-B0F5-60819ADE3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arianresponse.info/system/files/documents/files/Webex%20Global%20call-in%20numbers.pdf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humanitarianresponse.info/topics/transformative-agenda" TargetMode="External"/><Relationship Id="rId4" Type="http://schemas.openxmlformats.org/officeDocument/2006/relationships/hyperlink" Target="http://youtu.be/V23R1nUoW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outu.be/V23R1nUoWe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youtu.be/V23R1nUoW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youtu.be/V23R1nUoW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outu.be/V23R1nUoWe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V23R1nUoWe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://youtu.be/V23R1nUoW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V23R1nUoW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V23R1nUoW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outu.be/V23R1nUoWe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577" y="2604248"/>
            <a:ext cx="8795975" cy="8156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prstClr val="black"/>
                </a:solidFill>
              </a:rPr>
              <a:t>Make sure you are </a:t>
            </a:r>
            <a:r>
              <a:rPr lang="en-GB" sz="1400" b="1" dirty="0">
                <a:solidFill>
                  <a:prstClr val="black"/>
                </a:solidFill>
              </a:rPr>
              <a:t>connected to the audio: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  <a:p>
            <a:pPr marL="4763" lvl="1"/>
            <a:r>
              <a:rPr lang="en-GB" sz="1400" dirty="0">
                <a:solidFill>
                  <a:prstClr val="black"/>
                </a:solidFill>
              </a:rPr>
              <a:t>Click on the box with the headphones icon for “</a:t>
            </a:r>
            <a:r>
              <a:rPr lang="en-GB" sz="1400" b="1" dirty="0">
                <a:solidFill>
                  <a:prstClr val="black"/>
                </a:solidFill>
              </a:rPr>
              <a:t>Call Using Computer</a:t>
            </a:r>
            <a:r>
              <a:rPr lang="en-GB" sz="1400" dirty="0">
                <a:solidFill>
                  <a:prstClr val="black"/>
                </a:solidFill>
              </a:rPr>
              <a:t>”. </a:t>
            </a:r>
          </a:p>
          <a:p>
            <a:pPr marL="4763" lvl="1"/>
            <a:r>
              <a:rPr lang="en-GB" sz="1400" dirty="0">
                <a:solidFill>
                  <a:prstClr val="black"/>
                </a:solidFill>
              </a:rPr>
              <a:t>If you don’t immediately see  the Audio Connection box in front of you, go to the </a:t>
            </a:r>
            <a:r>
              <a:rPr lang="en-GB" sz="1400" b="1" dirty="0">
                <a:solidFill>
                  <a:prstClr val="black"/>
                </a:solidFill>
              </a:rPr>
              <a:t>Quick Start </a:t>
            </a:r>
            <a:r>
              <a:rPr lang="en-GB" sz="1400" dirty="0">
                <a:solidFill>
                  <a:prstClr val="black"/>
                </a:solidFill>
              </a:rPr>
              <a:t>tab and find it there.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578" y="3808820"/>
            <a:ext cx="4338111" cy="1600438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If your computer audio is not working during the event, you can also listen by phone instead. </a:t>
            </a:r>
          </a:p>
          <a:p>
            <a:r>
              <a:rPr lang="en-GB" sz="1400" dirty="0">
                <a:solidFill>
                  <a:prstClr val="black"/>
                </a:solidFill>
              </a:rPr>
              <a:t>Dial +1-650-429-3300 or find the global call-in number for your location at: </a:t>
            </a:r>
            <a:r>
              <a:rPr lang="en-GB" sz="1400" dirty="0">
                <a:solidFill>
                  <a:prstClr val="black"/>
                </a:solidFill>
                <a:hlinkClick r:id="rId3"/>
              </a:rPr>
              <a:t>www.humanitarianresponse.info/system/files/documents/files/Webex%20Global%20call-in%20numbers.pdf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Access code: 647 382 433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4370" y="3793239"/>
            <a:ext cx="4106182" cy="738664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In case you are unable to  connect to the event, a non-interactive live stream is available as a back-up at </a:t>
            </a:r>
            <a:r>
              <a:rPr lang="en-GB" sz="1400" dirty="0">
                <a:hlinkClick r:id="rId4"/>
              </a:rPr>
              <a:t>http://youtu.be/V23R1nUoWeg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94370" y="4670594"/>
            <a:ext cx="412647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All webinar recordings are available on the website: </a:t>
            </a:r>
            <a:r>
              <a:rPr lang="en-GB" sz="1400" dirty="0">
                <a:solidFill>
                  <a:prstClr val="black"/>
                </a:solidFill>
                <a:hlinkClick r:id="rId5"/>
              </a:rPr>
              <a:t>www.humanitarianresponse.info/topics/transformative-agenda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08" y="5594503"/>
            <a:ext cx="875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prstClr val="black"/>
                </a:solidFill>
              </a:rPr>
              <a:t>The first webinar will start at 11:00, Geneva-time </a:t>
            </a:r>
          </a:p>
          <a:p>
            <a:pPr algn="ctr"/>
            <a:r>
              <a:rPr lang="sv-SE" sz="1400" b="1" dirty="0">
                <a:solidFill>
                  <a:prstClr val="black"/>
                </a:solidFill>
              </a:rPr>
              <a:t>The second webinar will start at 16:00, Geneva-time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578" y="1340768"/>
            <a:ext cx="87959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rgbClr val="008080"/>
                </a:solidFill>
              </a:rPr>
              <a:t>INFORMATION MANAGEMENT</a:t>
            </a:r>
          </a:p>
          <a:p>
            <a:pPr algn="ctr"/>
            <a:r>
              <a:rPr lang="en-GB" sz="1600" b="1" dirty="0">
                <a:solidFill>
                  <a:srgbClr val="008080"/>
                </a:solidFill>
              </a:rPr>
              <a:t>Is it guiding strategic analysis and supporting operations?  </a:t>
            </a:r>
          </a:p>
          <a:p>
            <a:pPr algn="ctr"/>
            <a:r>
              <a:rPr lang="en-GB" sz="1600" b="1" dirty="0">
                <a:solidFill>
                  <a:srgbClr val="008080"/>
                </a:solidFill>
              </a:rPr>
              <a:t>Perspectives from the field, Syria</a:t>
            </a:r>
            <a:endParaRPr lang="en-GB" sz="1600" dirty="0">
              <a:solidFill>
                <a:srgbClr val="008080"/>
              </a:soli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093" y="6167155"/>
            <a:ext cx="563319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yr_situation_overview_southwest_dara_rna_7_april_2016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0" y="1122432"/>
            <a:ext cx="7560840" cy="534287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5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4336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67744" y="5003689"/>
            <a:ext cx="6465919" cy="1177704"/>
            <a:chOff x="3910531" y="5229200"/>
            <a:chExt cx="6691654" cy="1481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0531" y="5229200"/>
              <a:ext cx="1459683" cy="1481883"/>
            </a:xfrm>
            <a:prstGeom prst="rect">
              <a:avLst/>
            </a:prstGeom>
          </p:spPr>
        </p:pic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5400176" y="5443716"/>
              <a:ext cx="5202009" cy="10528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solidFill>
                    <a:schemeClr val="tx1"/>
                  </a:solidFill>
                </a:rPr>
                <a:t>PANOS MOUMTZIS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GB" sz="1400" i="1" dirty="0">
                  <a:solidFill>
                    <a:schemeClr val="tx1"/>
                  </a:solidFill>
                </a:rPr>
                <a:t>Director, IASC Senior Transformative Agenda Implementation Team (STAIT)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318" y="2707170"/>
            <a:ext cx="3792469" cy="1326991"/>
            <a:chOff x="128403" y="1772816"/>
            <a:chExt cx="4199942" cy="15437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3" y="1772816"/>
              <a:ext cx="1635285" cy="15437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07704" y="2172887"/>
              <a:ext cx="2420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</a:rPr>
                <a:t>Mr. KEVIN KENNEDY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Regional Humanitarian Coordinator, Whole of Syria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0678" y="2707169"/>
            <a:ext cx="4369474" cy="1446550"/>
            <a:chOff x="629474" y="1933937"/>
            <a:chExt cx="4648585" cy="1856290"/>
          </a:xfrm>
        </p:grpSpPr>
        <p:pic>
          <p:nvPicPr>
            <p:cNvPr id="16" name="Picture 15" descr="https://media.licdn.com/mpr/mpr/shrinknp_200_200/p/1/005/00c/15c/3ecd467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74" y="1933937"/>
              <a:ext cx="1421819" cy="1486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2137752" y="1933937"/>
              <a:ext cx="3140307" cy="185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Mr. MATHIEU ROUQUETTE</a:t>
              </a:r>
              <a:r>
                <a:rPr lang="en-GB" dirty="0"/>
                <a:t>, </a:t>
              </a:r>
            </a:p>
            <a:p>
              <a:r>
                <a:rPr lang="en-GB" sz="1400" dirty="0"/>
                <a:t>Representative, Syria INGO Regional Forum (SIRF) &amp;</a:t>
              </a:r>
            </a:p>
            <a:p>
              <a:r>
                <a:rPr lang="en-GB" sz="1400" dirty="0"/>
                <a:t>Co-chair, Syria Information Management and Assessments Working Group (SIMAWG)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26813" y="1111713"/>
            <a:ext cx="75608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008080"/>
                </a:solidFill>
              </a:rPr>
              <a:t>INFORMATION MANAGEMENT</a:t>
            </a:r>
          </a:p>
          <a:p>
            <a:pPr algn="ctr"/>
            <a:r>
              <a:rPr lang="en-GB" b="1" dirty="0">
                <a:solidFill>
                  <a:srgbClr val="008080"/>
                </a:solidFill>
              </a:rPr>
              <a:t>Is it guiding strategic analysis and supporting operations?  </a:t>
            </a:r>
          </a:p>
          <a:p>
            <a:pPr algn="ctr"/>
            <a:r>
              <a:rPr lang="en-GB" b="1" dirty="0">
                <a:solidFill>
                  <a:srgbClr val="008080"/>
                </a:solidFill>
              </a:rPr>
              <a:t>Perspectives from the field, Syria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7434" y="1920891"/>
            <a:ext cx="1498114" cy="550159"/>
          </a:xfrm>
          <a:prstGeom prst="rect">
            <a:avLst/>
          </a:prstGeom>
          <a:solidFill>
            <a:srgbClr val="009999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Speakers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9321" y="5280263"/>
            <a:ext cx="1531672" cy="624554"/>
          </a:xfrm>
          <a:prstGeom prst="rect">
            <a:avLst/>
          </a:prstGeom>
          <a:solidFill>
            <a:srgbClr val="009999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white"/>
                </a:solidFill>
              </a:rPr>
              <a:t>Facilitator</a:t>
            </a:r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847" y="4653136"/>
            <a:ext cx="5789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7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4888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1204463"/>
            <a:ext cx="8927135" cy="5146531"/>
            <a:chOff x="6350" y="398463"/>
            <a:chExt cx="9144000" cy="6462712"/>
          </a:xfrm>
        </p:grpSpPr>
        <p:pic>
          <p:nvPicPr>
            <p:cNvPr id="2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398463"/>
              <a:ext cx="9144000" cy="64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398463"/>
              <a:ext cx="9144000" cy="64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3678238" y="1204913"/>
              <a:ext cx="3062287" cy="3263900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H="1">
              <a:off x="3173413" y="4765675"/>
              <a:ext cx="3629025" cy="1316038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057400" y="4370388"/>
              <a:ext cx="873125" cy="1593850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flipV="1">
              <a:off x="2022475" y="1192213"/>
              <a:ext cx="1330325" cy="2852737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flipH="1">
              <a:off x="3130550" y="1357313"/>
              <a:ext cx="471488" cy="4613275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 flipH="1">
              <a:off x="2759075" y="1371600"/>
              <a:ext cx="739775" cy="3270250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flipH="1" flipV="1">
              <a:off x="2895600" y="4572000"/>
              <a:ext cx="3757613" cy="84138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2743200" y="4814888"/>
              <a:ext cx="263525" cy="1135062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>
              <a:off x="2230438" y="4281488"/>
              <a:ext cx="4422775" cy="258762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flipH="1" flipV="1">
              <a:off x="2182813" y="4364038"/>
              <a:ext cx="401637" cy="284162"/>
            </a:xfrm>
            <a:prstGeom prst="line">
              <a:avLst/>
            </a:prstGeom>
            <a:noFill/>
            <a:ln w="12700">
              <a:solidFill>
                <a:srgbClr val="026CB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7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97496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421003"/>
            <a:ext cx="8624109" cy="475587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5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4062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10660" y="1176681"/>
            <a:ext cx="338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rgbClr val="008080"/>
                </a:solidFill>
              </a:rPr>
              <a:t>INFORMATION MANAGEMENT WEBINAR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1738" y="1748856"/>
            <a:ext cx="5245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- </a:t>
            </a:r>
            <a:r>
              <a:rPr lang="en-GB" sz="1600" b="1" dirty="0"/>
              <a:t>A history of fragmentation</a:t>
            </a:r>
            <a:r>
              <a:rPr lang="en-GB" sz="1600" dirty="0"/>
              <a:t>: a </a:t>
            </a:r>
            <a:r>
              <a:rPr lang="en-GB" sz="1600" dirty="0" err="1"/>
              <a:t>siloed</a:t>
            </a:r>
            <a:r>
              <a:rPr lang="en-GB" sz="1600" dirty="0"/>
              <a:t> response</a:t>
            </a:r>
          </a:p>
          <a:p>
            <a:endParaRPr lang="en-GB" sz="1600" dirty="0"/>
          </a:p>
          <a:p>
            <a:r>
              <a:rPr lang="en-GB" sz="1600" dirty="0"/>
              <a:t>- </a:t>
            </a:r>
            <a:r>
              <a:rPr lang="en-GB" sz="1600" b="1" dirty="0"/>
              <a:t>The Whole-of-Syria approach</a:t>
            </a:r>
            <a:r>
              <a:rPr lang="en-GB" sz="1600" dirty="0"/>
              <a:t>: a new collective vision for the response</a:t>
            </a:r>
          </a:p>
          <a:p>
            <a:endParaRPr lang="en-GB" sz="1600" dirty="0"/>
          </a:p>
          <a:p>
            <a:r>
              <a:rPr lang="en-GB" sz="1600" dirty="0"/>
              <a:t>- </a:t>
            </a:r>
            <a:r>
              <a:rPr lang="en-GB" sz="1600" b="1" dirty="0"/>
              <a:t>Immediate achievements</a:t>
            </a:r>
            <a:r>
              <a:rPr lang="en-GB" sz="1600" dirty="0"/>
              <a:t>: the 2015 SRP and 2016 HNO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r>
              <a:rPr lang="en-GB" sz="1600" dirty="0"/>
              <a:t>- </a:t>
            </a:r>
            <a:r>
              <a:rPr lang="en-GB" sz="1600" b="1" dirty="0"/>
              <a:t>The critical role of SIRF</a:t>
            </a:r>
            <a:r>
              <a:rPr lang="en-GB" sz="1600" dirty="0"/>
              <a:t>: a platform for collective engagement </a:t>
            </a:r>
          </a:p>
          <a:p>
            <a:endParaRPr lang="en-GB" sz="1600" dirty="0"/>
          </a:p>
          <a:p>
            <a:r>
              <a:rPr lang="en-GB" sz="1600" b="1" dirty="0"/>
              <a:t>- Transformative Agenda 2.0</a:t>
            </a:r>
            <a:r>
              <a:rPr lang="en-GB" sz="1600" dirty="0"/>
              <a:t>: institutionalising NGO Fora</a:t>
            </a:r>
          </a:p>
          <a:p>
            <a:endParaRPr lang="en-GB" sz="1600" dirty="0"/>
          </a:p>
          <a:p>
            <a:r>
              <a:rPr lang="en-GB" sz="1600" dirty="0"/>
              <a:t>- </a:t>
            </a:r>
            <a:r>
              <a:rPr lang="en-GB" sz="1600" b="1" dirty="0"/>
              <a:t>Sociology of Information Management</a:t>
            </a:r>
            <a:r>
              <a:rPr lang="en-GB" sz="1600" dirty="0"/>
              <a:t>: how the coordination architecture manages its own information</a:t>
            </a:r>
          </a:p>
          <a:p>
            <a:endParaRPr lang="en-GB" sz="1600" dirty="0"/>
          </a:p>
          <a:p>
            <a:r>
              <a:rPr lang="en-GB" sz="1600" dirty="0"/>
              <a:t>- </a:t>
            </a:r>
            <a:r>
              <a:rPr lang="en-GB" sz="1600" b="1" dirty="0"/>
              <a:t>Out of the collective</a:t>
            </a:r>
            <a:r>
              <a:rPr lang="en-GB" sz="1600" dirty="0"/>
              <a:t>: key actors not on the radar of the response</a:t>
            </a:r>
          </a:p>
          <a:p>
            <a:r>
              <a:rPr lang="en-GB" sz="1600" dirty="0"/>
              <a:t> 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466" y="3645024"/>
            <a:ext cx="27789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Some acronyms:</a:t>
            </a:r>
          </a:p>
          <a:p>
            <a:endParaRPr lang="en-US" sz="1200" dirty="0"/>
          </a:p>
          <a:p>
            <a:r>
              <a:rPr lang="en-US" sz="1200" b="1" dirty="0"/>
              <a:t>HNO</a:t>
            </a:r>
          </a:p>
          <a:p>
            <a:r>
              <a:rPr lang="en-US" sz="1200" dirty="0"/>
              <a:t>Humanitarian Needs Overview</a:t>
            </a:r>
          </a:p>
          <a:p>
            <a:endParaRPr lang="en-US" sz="1200" dirty="0"/>
          </a:p>
          <a:p>
            <a:r>
              <a:rPr lang="en-US" sz="1200" b="1" dirty="0"/>
              <a:t>HCT</a:t>
            </a:r>
          </a:p>
          <a:p>
            <a:r>
              <a:rPr lang="en-US" sz="1200" dirty="0"/>
              <a:t>Humanitarian Country Team</a:t>
            </a:r>
          </a:p>
          <a:p>
            <a:endParaRPr lang="en-US" sz="1200" dirty="0"/>
          </a:p>
          <a:p>
            <a:r>
              <a:rPr lang="en-US" sz="1200" b="1" dirty="0"/>
              <a:t>SIMAWG</a:t>
            </a:r>
          </a:p>
          <a:p>
            <a:r>
              <a:rPr lang="en-US" sz="1200" dirty="0"/>
              <a:t>Syria IM and Assessments Working Group</a:t>
            </a:r>
            <a:endParaRPr lang="en-GB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09231" y="1556792"/>
            <a:ext cx="0" cy="4716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4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66190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87824" y="2348880"/>
            <a:ext cx="5700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Information management capacity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Relationship building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Analysis skills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Role of NGOs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IM support mechanisms: IMMAP, REACH, JIPS and ACAPS</a:t>
            </a:r>
            <a:endParaRPr lang="en-GB" u="sng" dirty="0"/>
          </a:p>
        </p:txBody>
      </p:sp>
      <p:sp>
        <p:nvSpPr>
          <p:cNvPr id="16" name="Rectangle 15"/>
          <p:cNvSpPr/>
          <p:nvPr/>
        </p:nvSpPr>
        <p:spPr>
          <a:xfrm>
            <a:off x="5710660" y="1176681"/>
            <a:ext cx="338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rgbClr val="008080"/>
                </a:solidFill>
              </a:rPr>
              <a:t>INFORMATION MANAGEMENT WEBINAR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504056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504056" cy="5040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65104"/>
            <a:ext cx="504056" cy="504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504056" cy="504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013176"/>
            <a:ext cx="504056" cy="504056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9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66190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2132856"/>
            <a:ext cx="855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Macro efficiency: </a:t>
            </a:r>
            <a:r>
              <a:rPr lang="en-GB" dirty="0">
                <a:solidFill>
                  <a:srgbClr val="7F7F7F"/>
                </a:solidFill>
              </a:rPr>
              <a:t>better IM, better response</a:t>
            </a:r>
          </a:p>
          <a:p>
            <a:endParaRPr lang="en-GB" dirty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Upstream Vs. Downstream</a:t>
            </a:r>
            <a:r>
              <a:rPr lang="en-GB" dirty="0">
                <a:solidFill>
                  <a:srgbClr val="7F7F7F"/>
                </a:solidFill>
              </a:rPr>
              <a:t>: IM improved upstream, HPC related planning and programming, what about downstream response delivery?</a:t>
            </a:r>
          </a:p>
          <a:p>
            <a:endParaRPr lang="en-GB" dirty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Sensitivity of information sharing</a:t>
            </a:r>
            <a:r>
              <a:rPr lang="en-GB" dirty="0">
                <a:solidFill>
                  <a:srgbClr val="7F7F7F"/>
                </a:solidFill>
              </a:rPr>
              <a:t>: targeting of humanitarian staff &amp; facilities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7F7F7F"/>
                </a:solidFill>
              </a:rPr>
              <a:t>- </a:t>
            </a:r>
            <a:r>
              <a:rPr lang="en-GB" b="1" dirty="0">
                <a:solidFill>
                  <a:srgbClr val="7F7F7F"/>
                </a:solidFill>
              </a:rPr>
              <a:t>The catch 22</a:t>
            </a:r>
            <a:r>
              <a:rPr lang="en-GB" dirty="0">
                <a:solidFill>
                  <a:srgbClr val="7F7F7F"/>
                </a:solidFill>
              </a:rPr>
              <a:t>: I’m not sharing if you’re not useful – I’m not useful if you’re not sharing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0660" y="1176681"/>
            <a:ext cx="338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rgbClr val="008080"/>
                </a:solidFill>
              </a:rPr>
              <a:t>INFORMATION MANAGEMENT WEBINAR</a:t>
            </a: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4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1935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5" name="Rectangle 4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10660" y="1176681"/>
            <a:ext cx="338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rgbClr val="008080"/>
                </a:solidFill>
              </a:rPr>
              <a:t>INFORMATION MANAGEMENT WEBINAR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079417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Improving granularity</a:t>
            </a:r>
            <a:r>
              <a:rPr lang="en-GB" dirty="0">
                <a:solidFill>
                  <a:srgbClr val="7F7F7F"/>
                </a:solidFill>
              </a:rPr>
              <a:t>: making information sharing useful and impactful</a:t>
            </a:r>
          </a:p>
          <a:p>
            <a:endParaRPr lang="en-GB" dirty="0">
              <a:solidFill>
                <a:srgbClr val="7F7F7F"/>
              </a:solidFill>
            </a:endParaRPr>
          </a:p>
          <a:p>
            <a:endParaRPr lang="en-GB" dirty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Getting there</a:t>
            </a:r>
            <a:r>
              <a:rPr lang="en-GB" dirty="0">
                <a:solidFill>
                  <a:srgbClr val="7F7F7F"/>
                </a:solidFill>
              </a:rPr>
              <a:t>: making IM relevant for operational coordination</a:t>
            </a:r>
          </a:p>
          <a:p>
            <a:endParaRPr lang="en-GB" dirty="0">
              <a:solidFill>
                <a:srgbClr val="7F7F7F"/>
              </a:solidFill>
            </a:endParaRPr>
          </a:p>
          <a:p>
            <a:endParaRPr lang="en-GB" dirty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7F7F7F"/>
                </a:solidFill>
              </a:rPr>
              <a:t>The role of Donors</a:t>
            </a:r>
            <a:r>
              <a:rPr lang="en-GB" dirty="0">
                <a:solidFill>
                  <a:srgbClr val="7F7F7F"/>
                </a:solidFill>
              </a:rPr>
              <a:t>: coordinating the funding of IM initiatives</a:t>
            </a:r>
          </a:p>
          <a:p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4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5425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847" y="6661169"/>
            <a:ext cx="8729288" cy="144016"/>
            <a:chOff x="154424" y="5994003"/>
            <a:chExt cx="8378016" cy="144016"/>
          </a:xfrm>
        </p:grpSpPr>
        <p:sp>
          <p:nvSpPr>
            <p:cNvPr id="6" name="Rectangle 5"/>
            <p:cNvSpPr/>
            <p:nvPr/>
          </p:nvSpPr>
          <p:spPr>
            <a:xfrm>
              <a:off x="154424" y="5994003"/>
              <a:ext cx="2088232" cy="144016"/>
            </a:xfrm>
            <a:prstGeom prst="rect">
              <a:avLst/>
            </a:prstGeom>
            <a:solidFill>
              <a:srgbClr val="2B2B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8774" y="5994003"/>
              <a:ext cx="2088232" cy="144016"/>
            </a:xfrm>
            <a:prstGeom prst="rect">
              <a:avLst/>
            </a:prstGeom>
            <a:solidFill>
              <a:srgbClr val="A22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8143" y="5994003"/>
              <a:ext cx="2088232" cy="144016"/>
            </a:xfrm>
            <a:prstGeom prst="rect">
              <a:avLst/>
            </a:prstGeom>
            <a:solidFill>
              <a:srgbClr val="277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4208" y="5994003"/>
              <a:ext cx="2088232" cy="144016"/>
            </a:xfrm>
            <a:prstGeom prst="rect">
              <a:avLst/>
            </a:prstGeom>
            <a:solidFill>
              <a:srgbClr val="15BA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:\users\Kefford\AppData\Local\Temp\notesC649D5\IASC_LogoFul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7" y="335527"/>
            <a:ext cx="2501148" cy="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7847" y="1124744"/>
            <a:ext cx="8815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Health Besieged_HTR_Snapshot January 201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2" y="1175285"/>
            <a:ext cx="7199703" cy="509622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180380"/>
            <a:ext cx="2082648" cy="90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8416" y="6271512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 STREAM ON: </a:t>
            </a:r>
            <a:r>
              <a:rPr lang="en-GB" sz="1200" b="1" dirty="0">
                <a:hlinkClick r:id="rId5"/>
              </a:rPr>
              <a:t>http://youtu.be/V23R1nUoWeg</a:t>
            </a:r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107822526"/>
      </p:ext>
    </p:extLst>
  </p:cSld>
  <p:clrMapOvr>
    <a:masterClrMapping/>
  </p:clrMapOvr>
</p:sld>
</file>

<file path=ppt/theme/theme1.xml><?xml version="1.0" encoding="utf-8"?>
<a:theme xmlns:a="http://schemas.openxmlformats.org/drawingml/2006/main" name="STAIT webinar presentation_IM_Syria_160425 VM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IT webinar presentation_IM_Syria" id="{DD24DA37-2D13-47E3-9E73-E28F372B9BC5}" vid="{D945E8A6-6214-4B47-AE7A-DC2EA1810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STAIT webinar presentation_IM_Syria_160425 VMR</Template>
  <TotalTime>432</TotalTime>
  <Words>501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STAIT webinar presentation_IM_Syria_160425 VMR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OCHA</dc:creator>
  <cp:lastModifiedBy>Venkatesh Naik</cp:lastModifiedBy>
  <cp:revision>28</cp:revision>
  <cp:lastPrinted>2016-04-27T08:18:11Z</cp:lastPrinted>
  <dcterms:created xsi:type="dcterms:W3CDTF">2016-04-26T14:46:48Z</dcterms:created>
  <dcterms:modified xsi:type="dcterms:W3CDTF">2017-09-27T14:27:38Z</dcterms:modified>
</cp:coreProperties>
</file>