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91" r:id="rId3"/>
    <p:sldId id="261" r:id="rId4"/>
    <p:sldId id="312" r:id="rId5"/>
    <p:sldId id="361" r:id="rId6"/>
    <p:sldId id="363" r:id="rId7"/>
    <p:sldId id="343" r:id="rId8"/>
    <p:sldId id="371" r:id="rId9"/>
    <p:sldId id="364" r:id="rId10"/>
    <p:sldId id="372" r:id="rId11"/>
    <p:sldId id="350" r:id="rId12"/>
    <p:sldId id="353" r:id="rId13"/>
    <p:sldId id="362" r:id="rId14"/>
    <p:sldId id="369" r:id="rId15"/>
    <p:sldId id="356" r:id="rId16"/>
    <p:sldId id="344" r:id="rId17"/>
    <p:sldId id="357" r:id="rId18"/>
    <p:sldId id="365" r:id="rId19"/>
    <p:sldId id="366" r:id="rId20"/>
    <p:sldId id="367" r:id="rId21"/>
    <p:sldId id="374" r:id="rId22"/>
    <p:sldId id="368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7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934" autoAdjust="0"/>
  </p:normalViewPr>
  <p:slideViewPr>
    <p:cSldViewPr>
      <p:cViewPr varScale="1">
        <p:scale>
          <a:sx n="105" d="100"/>
          <a:sy n="105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73EF8-FE70-4A50-8A8C-5EFB341E4494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91E49-BC35-4DF4-9B3A-E54BF4F59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23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7261D-C627-464C-8569-EDD62B3E97B3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AC2B7-2397-41F0-BC7D-9ADCEEA1B3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15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384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560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3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r>
              <a:rPr lang="en-US" dirty="0"/>
              <a:t>Q1 for Jamie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032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527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263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601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546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2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9793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03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288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r>
              <a:rPr lang="en-US" dirty="0"/>
              <a:t>Q1 for Jamie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232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66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r>
              <a:rPr lang="en-US" dirty="0"/>
              <a:t>Q1 for Jamie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1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127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baseline="0" dirty="0"/>
              <a:t> be used while some practical guidance is provide – or during the introduction of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397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Question 2</a:t>
            </a: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644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98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3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92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72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00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71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01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84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4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69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152E-DA55-4166-AA70-7C6AF3C9651F}" type="datetimeFigureOut">
              <a:rPr lang="en-GB" smtClean="0"/>
              <a:t>27/09/2017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90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eliveraidbetter.org/" TargetMode="Externa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www.humanitarianresponse.info/system/files/documents/files/Webex%20Global%20call-in%20numbers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0" y="3352491"/>
            <a:ext cx="87849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 </a:t>
            </a: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local as possible, as international as necessary: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4669" y="1628800"/>
            <a:ext cx="842493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Transformative Agenda Implementation Team</a:t>
            </a:r>
          </a:p>
          <a:p>
            <a:pPr algn="ctr"/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series </a:t>
            </a:r>
          </a:p>
          <a:p>
            <a:pPr algn="ctr"/>
            <a:endParaRPr lang="en-GB" sz="500" b="1" dirty="0">
              <a:solidFill>
                <a:srgbClr val="B927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19 July 2016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173" y="6320292"/>
            <a:ext cx="8019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Supporting humanitarian leaders in the field to deliver aid better. </a:t>
            </a:r>
          </a:p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Created by the Emergency Directors` Group in 2013</a:t>
            </a:r>
          </a:p>
        </p:txBody>
      </p:sp>
      <p:pic>
        <p:nvPicPr>
          <p:cNvPr id="9" name="Picture 8" descr="C:\Users\BHOYROO\Documents\stait-tlogo-transparent-317x129@300d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8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0456" y="848909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828538"/>
            <a:ext cx="85841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b="1" dirty="0"/>
          </a:p>
          <a:p>
            <a:pPr lvl="0" algn="just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it means in Pakistan – continue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 in strengthening relations with government and local civil society counterparts e.g. – joint presentation of best practices and lesson learned at the WHS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partners commit to not poaching staff from national and local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Collective HCT support to building national NGO coalitions through engagement, voice and funding e.g. HCT and clusters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13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739" y="6368904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736" y="2420888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Concrete steps taken in the Philippines?</a:t>
            </a:r>
            <a:endParaRPr lang="nb-NO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366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4739" y="764704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797843"/>
            <a:ext cx="84249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steps promoting localization:</a:t>
            </a:r>
          </a:p>
          <a:p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Societies are present everywhere for everyone – invest at local level to train, develop volunteers and build capacity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PH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 in preparedness before, during and after disasters e.g. work with government and the private sector through the clusters to agree on coordination and establish contingency plans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PH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government to implement the Disaster Risk Reduction law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PH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in place </a:t>
            </a:r>
            <a:r>
              <a:rPr lang="en-PH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</a:t>
            </a: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national and local authorities before disasters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90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4739" y="764704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167023"/>
            <a:ext cx="820760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steps promoting localization: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 internal strategic and operational plan and adopt accepted standards and procedures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PH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with established community disaster management committees for  assessments and accountability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PH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that investment in local actors is with “quality money” e.g. the new RC/RC National Society Investment Fund and I Billion Coalition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003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4739" y="764704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5" y="836712"/>
            <a:ext cx="798693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Haiyan/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Yolande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Philippines</a:t>
            </a:r>
          </a:p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level who, what, where - all local, national and international actors must register with the local authorities to achieve more integrated effort in support to the whole response plan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PH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PH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society in driving seat across the movement - in the Philippines, the Red Cross developed one plan and one action to streamline coordination among Red Cross actors, with the government and other players for effective and well-coordinated response</a:t>
            </a:r>
          </a:p>
          <a:p>
            <a:pPr>
              <a:defRPr/>
            </a:pPr>
            <a:endParaRPr lang="en-PH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60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739" y="6368904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5031" y="256490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Practical examples from a donor perspective </a:t>
            </a:r>
            <a:endParaRPr lang="nb-NO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54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95536" y="908720"/>
            <a:ext cx="8126013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/>
              <a:t>Jamie </a:t>
            </a:r>
            <a:r>
              <a:rPr lang="en-AU" dirty="0" err="1"/>
              <a:t>Isbister</a:t>
            </a:r>
            <a:r>
              <a:rPr lang="en-AU" dirty="0"/>
              <a:t>, Humanitarian Coordinator and </a:t>
            </a:r>
          </a:p>
          <a:p>
            <a:r>
              <a:rPr lang="en-AU" dirty="0"/>
              <a:t>First Assistant Secretary, Humanitarian Division</a:t>
            </a:r>
          </a:p>
          <a:p>
            <a:r>
              <a:rPr lang="en-AU" dirty="0"/>
              <a:t>Department of Foreign Affairs and Trade</a:t>
            </a:r>
          </a:p>
          <a:p>
            <a:r>
              <a:rPr lang="en-AU" dirty="0"/>
              <a:t>Australian Government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5653" y="2051190"/>
            <a:ext cx="621934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Fiji – supporting the Government of Fiji’s leadership of the Tropical Cyclone Winston response</a:t>
            </a:r>
          </a:p>
          <a:p>
            <a:endParaRPr lang="en-AU" sz="8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clear information to local partners on what international assistance is available and can support their response</a:t>
            </a:r>
          </a:p>
          <a:p>
            <a:pPr lvl="1"/>
            <a:endParaRPr lang="en-AU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 is demand rather than supply driven  </a:t>
            </a:r>
          </a:p>
          <a:p>
            <a:pPr lvl="1"/>
            <a:endParaRPr lang="en-AU" sz="800" dirty="0">
              <a:solidFill>
                <a:schemeClr val="accent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Developing a Framework for Responding to Natural Disasters in the Pacific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535653" y="1409434"/>
            <a:ext cx="5815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Examples</a:t>
            </a:r>
            <a:r>
              <a:rPr lang="nb-N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of localised responses</a:t>
            </a:r>
          </a:p>
        </p:txBody>
      </p:sp>
    </p:spTree>
    <p:extLst>
      <p:ext uri="{BB962C8B-B14F-4D97-AF65-F5344CB8AC3E}">
        <p14:creationId xmlns:p14="http://schemas.microsoft.com/office/powerpoint/2010/main" val="35302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2464" y="848909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Jamie </a:t>
            </a:r>
            <a:r>
              <a:rPr lang="en-AU" dirty="0" err="1"/>
              <a:t>Isbister</a:t>
            </a:r>
            <a:r>
              <a:rPr lang="en-AU" dirty="0"/>
              <a:t>, Humanitarian Coordinator and </a:t>
            </a:r>
          </a:p>
          <a:p>
            <a:pPr algn="ctr"/>
            <a:r>
              <a:rPr lang="en-AU" dirty="0"/>
              <a:t>First Assistant Secretary, Humanitarian Division</a:t>
            </a:r>
          </a:p>
          <a:p>
            <a:pPr algn="ctr"/>
            <a:r>
              <a:rPr lang="en-AU" dirty="0"/>
              <a:t>Department of Foreign Affairs and Trade</a:t>
            </a:r>
          </a:p>
          <a:p>
            <a:pPr algn="ctr"/>
            <a:r>
              <a:rPr lang="en-AU" dirty="0"/>
              <a:t>Australian Government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3" y="1924386"/>
            <a:ext cx="811298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diverse actor that wants to engage in different ways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Insurance, telecommunications, banks, and local tourism operators e.g. can often mobilise expertise and resources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Protracted crisis - local transport companies can reach hard to access communities and increase the transparency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395122" y="1052959"/>
            <a:ext cx="6128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Engaging the private sector</a:t>
            </a:r>
          </a:p>
        </p:txBody>
      </p:sp>
    </p:spTree>
    <p:extLst>
      <p:ext uri="{BB962C8B-B14F-4D97-AF65-F5344CB8AC3E}">
        <p14:creationId xmlns:p14="http://schemas.microsoft.com/office/powerpoint/2010/main" val="111262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96844" y="2276872"/>
            <a:ext cx="6750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b="1" dirty="0"/>
          </a:p>
          <a:p>
            <a:pPr lvl="0"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Concrete steps by the Humanitarian Country Team  in Pakistan?  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12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4738" y="854682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4738" y="815951"/>
            <a:ext cx="790857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key challenges</a:t>
            </a:r>
          </a:p>
          <a:p>
            <a:pPr lvl="0" algn="just"/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way of working by international agencies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and alienating internal agency and donor procedures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Contested relations between national government and civil society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Transparency and risk management barriers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Varying capacities of Government and civil society counterparts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57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-1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173" y="6320292"/>
            <a:ext cx="8019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Supporting humanitarian leaders in the field to deliver aid better. </a:t>
            </a:r>
          </a:p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Created by the Emergency Directors` Group in 2013</a:t>
            </a:r>
          </a:p>
        </p:txBody>
      </p:sp>
      <p:pic>
        <p:nvPicPr>
          <p:cNvPr id="9" name="Picture 8" descr="C:\Users\BHOYROO\Documents\stait-tlogo-transparent-317x129@300d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9552" y="94736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webinar!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5502" y="2624068"/>
            <a:ext cx="7937630" cy="26161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join: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are 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connected to the audio.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on the box with the headphones icon for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“Call Using Computer”. 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don’t immediately see  the Audio Connection box in front of you, go to the 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Start tab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find it there. </a:t>
            </a:r>
          </a:p>
          <a:p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computer audio is not working during the event, you can also listen by phone instead.                       Dial +1-650-429-3300 or find the global call-in number for your location at: 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code: 648 610 220 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invalidUrl="http://www.humanitarianresponse.info/system/files/documents/files/Webex Global call-in numbers.pdf"/>
              </a:rPr>
              <a:t>www.humanitarianresponse.info/system/files/documents/files/Webex%20Global%20call-in%20numbers.pdf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 you are unable to  connect to the event, a non-interactive live stream is available as a back-up at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www.youtube.com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webinar recordings are available on the website: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www.deliveraidbetter.org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 startAt="3"/>
            </a:pPr>
            <a:endParaRPr lang="en-GB" sz="1200" b="1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669" y="1477575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local as possible as international as necessary: </a:t>
            </a:r>
          </a:p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88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0456" y="848909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4740" y="1161650"/>
            <a:ext cx="784869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b="1" dirty="0"/>
          </a:p>
          <a:p>
            <a:pPr lvl="0" algn="just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Pakistan good practice</a:t>
            </a:r>
          </a:p>
          <a:p>
            <a:pPr lvl="0" algn="just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2005 earthquake response - Oxfam implementation via national partners: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 partnerships and training of national NGOs over a long period.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of INGO staff with national NGO teams helped mitigate risks with reporting and build capacity according to international good practice.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13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0456" y="848909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4740" y="783238"/>
            <a:ext cx="78854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b="1" dirty="0"/>
          </a:p>
          <a:p>
            <a:pPr lvl="0" algn="just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Pakistan good practice</a:t>
            </a:r>
          </a:p>
          <a:p>
            <a:pPr lvl="0"/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floods – HCT/UNCT investment in the National Disaster Management Authority and some Provincial Disaster Management Authorities: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preparedness and DRR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Seconding staff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commitment/institution analysis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90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4739" y="815951"/>
            <a:ext cx="78397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Pakistan good practice – funding</a:t>
            </a:r>
          </a:p>
          <a:p>
            <a:pPr lvl="0"/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Pakistan Humanitarian Pooled Fund (PHPF) priorities:</a:t>
            </a:r>
          </a:p>
          <a:p>
            <a:pPr lvl="0"/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national NGOs - on how best to apply and design a “project “ - because they: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the communities best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better access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with communities beyond the projects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NGOs - in the last four years between 87 % and 100 % of PHPF was granted to national civil society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9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613745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56176" y="3163918"/>
            <a:ext cx="243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Neil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Buhne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 and Humanitarian Coordinator, Resident Representative </a:t>
            </a: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UNDP in Pakistan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708" y="6309320"/>
            <a:ext cx="8019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- Supporting humanitarian leaders in the field to deliver aid better. </a:t>
            </a:r>
          </a:p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Created by the Emergency Directors` Group in 2013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7543" y="3162941"/>
            <a:ext cx="2293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Gwendolyn Pang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the International Federation of Red Cross and Red Crescent Societies Country Cluster Support Team, Beijing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 descr="C:\Users\BHOYROO\Documents\stait-tlogo-transparent-317x129@300d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993" y="38825"/>
            <a:ext cx="1215008" cy="5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sp>
        <p:nvSpPr>
          <p:cNvPr id="30" name="TextBox 14"/>
          <p:cNvSpPr txBox="1"/>
          <p:nvPr/>
        </p:nvSpPr>
        <p:spPr>
          <a:xfrm>
            <a:off x="3265078" y="89760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71702" y="3162941"/>
            <a:ext cx="2437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Isbister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Coordinator and First Assistant Secretary, Humanitarian Division of Foreign Affairs and Trade </a:t>
            </a: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Australian Government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63688" y="4909397"/>
            <a:ext cx="566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Ingrid Macdonald</a:t>
            </a: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Director</a:t>
            </a:r>
          </a:p>
          <a:p>
            <a:pPr algn="ctr"/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facilitator</a:t>
            </a:r>
            <a:endParaRPr lang="en-GB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2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739" y="6368904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2636912"/>
            <a:ext cx="59046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and local actors at the center? </a:t>
            </a:r>
          </a:p>
          <a:p>
            <a:pPr algn="ctr"/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Recognising national and local actors’ roles and their importance on one hand, and empowering them to play a stronger role on the other</a:t>
            </a:r>
          </a:p>
        </p:txBody>
      </p:sp>
    </p:spTree>
    <p:extLst>
      <p:ext uri="{BB962C8B-B14F-4D97-AF65-F5344CB8AC3E}">
        <p14:creationId xmlns:p14="http://schemas.microsoft.com/office/powerpoint/2010/main" val="68030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9512" y="806548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2060848"/>
            <a:ext cx="59707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response before, during   and after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Preparedness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the context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Accountable to the population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5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739" y="6368904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82283" y="2636912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it look like in practice? </a:t>
            </a:r>
            <a:endParaRPr 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6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2464" y="848909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/>
              <a:t>Jamie </a:t>
            </a:r>
            <a:r>
              <a:rPr lang="en-AU" dirty="0" err="1"/>
              <a:t>Isbister</a:t>
            </a:r>
            <a:r>
              <a:rPr lang="en-AU" dirty="0"/>
              <a:t> Humanitarian Coordinator and </a:t>
            </a:r>
          </a:p>
          <a:p>
            <a:r>
              <a:rPr lang="en-AU" dirty="0"/>
              <a:t>First Assistant Secretary, Humanitarian Division</a:t>
            </a:r>
          </a:p>
          <a:p>
            <a:r>
              <a:rPr lang="en-AU" dirty="0"/>
              <a:t>Department of Foreign Affairs and Trade</a:t>
            </a:r>
          </a:p>
          <a:p>
            <a:r>
              <a:rPr lang="en-AU" dirty="0"/>
              <a:t>Australian Government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2077327"/>
            <a:ext cx="769890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Develop long-term partnerships with local actors</a:t>
            </a:r>
          </a:p>
          <a:p>
            <a:pPr marL="342900" indent="-342900">
              <a:buFont typeface="Arial" charset="0"/>
              <a:buChar char="•"/>
            </a:pPr>
            <a:endParaRPr lang="en-AU" sz="8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Build partners’ organisational and technical capacity</a:t>
            </a:r>
          </a:p>
          <a:p>
            <a:pPr marL="342900" indent="-342900">
              <a:buFont typeface="Arial" charset="0"/>
              <a:buChar char="•"/>
            </a:pPr>
            <a:endParaRPr lang="en-AU" sz="8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Link risk reduction, preparedness and response efforts</a:t>
            </a:r>
          </a:p>
          <a:p>
            <a:pPr marL="342900" indent="-342900">
              <a:buFont typeface="Arial" charset="0"/>
              <a:buChar char="•"/>
            </a:pPr>
            <a:endParaRPr lang="en-AU" sz="8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Engage with the private sector</a:t>
            </a:r>
          </a:p>
          <a:p>
            <a:pPr marL="342900" indent="-342900">
              <a:buFont typeface="Arial" charset="0"/>
              <a:buChar char="•"/>
            </a:pPr>
            <a:endParaRPr lang="en-AU" sz="8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AU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Link local, regional and international efforts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683569" y="1409950"/>
            <a:ext cx="779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Localisaiton in practise </a:t>
            </a:r>
          </a:p>
        </p:txBody>
      </p:sp>
    </p:spTree>
    <p:extLst>
      <p:ext uri="{BB962C8B-B14F-4D97-AF65-F5344CB8AC3E}">
        <p14:creationId xmlns:p14="http://schemas.microsoft.com/office/powerpoint/2010/main" val="171769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739" y="6368904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9672" y="2348880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 in practice for a Humanitarian Coordinator?</a:t>
            </a:r>
            <a:endParaRPr 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08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0456" y="848909"/>
            <a:ext cx="7839744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966" y="1169731"/>
            <a:ext cx="62403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b="1" dirty="0"/>
          </a:p>
          <a:p>
            <a:pPr lvl="0" algn="just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it means in Pakistan 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support for national and local government in preparedness and response – e.g. targeted training for government counterparts and local stakeholders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support for national civil society organizations (48 targeted sessions for 1,162 Civil Society staff)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739" y="6396335"/>
            <a:ext cx="783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Webinar: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localisation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happen</a:t>
            </a:r>
            <a:endParaRPr lang="en-GB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31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12813</TotalTime>
  <Words>1380</Words>
  <Application>Microsoft Office PowerPoint</Application>
  <PresentationFormat>On-screen Show (4:3)</PresentationFormat>
  <Paragraphs>214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CASH TRANSFERS TRANSFORMING HUMANITARIAN ASSISTANCE? FIELD PERSPECTIVES. FUTURE DIRECTION?</dc:title>
  <dc:creator>OCHA</dc:creator>
  <cp:lastModifiedBy>Venkatesh Naik</cp:lastModifiedBy>
  <cp:revision>242</cp:revision>
  <cp:lastPrinted>2016-05-16T20:16:44Z</cp:lastPrinted>
  <dcterms:created xsi:type="dcterms:W3CDTF">2015-12-14T17:21:15Z</dcterms:created>
  <dcterms:modified xsi:type="dcterms:W3CDTF">2017-09-27T14:24:06Z</dcterms:modified>
</cp:coreProperties>
</file>