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9" r:id="rId2"/>
    <p:sldId id="394" r:id="rId3"/>
    <p:sldId id="390" r:id="rId4"/>
    <p:sldId id="392" r:id="rId5"/>
    <p:sldId id="436" r:id="rId6"/>
    <p:sldId id="437" r:id="rId7"/>
    <p:sldId id="421" r:id="rId8"/>
    <p:sldId id="461" r:id="rId9"/>
    <p:sldId id="391" r:id="rId10"/>
    <p:sldId id="419" r:id="rId11"/>
    <p:sldId id="439" r:id="rId12"/>
    <p:sldId id="441" r:id="rId13"/>
    <p:sldId id="426" r:id="rId14"/>
    <p:sldId id="423" r:id="rId15"/>
    <p:sldId id="462" r:id="rId16"/>
    <p:sldId id="463" r:id="rId17"/>
    <p:sldId id="457"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27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9978" autoAdjust="0"/>
  </p:normalViewPr>
  <p:slideViewPr>
    <p:cSldViewPr>
      <p:cViewPr varScale="1">
        <p:scale>
          <a:sx n="99" d="100"/>
          <a:sy n="99" d="100"/>
        </p:scale>
        <p:origin x="1338" y="8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1"/>
          <c:order val="0"/>
          <c:marker>
            <c:symbol val="none"/>
          </c:marker>
          <c:cat>
            <c:numRef>
              <c:f>Sheet1!$A$2:$A$8</c:f>
              <c:numCache>
                <c:formatCode>General</c:formatCode>
                <c:ptCount val="7"/>
                <c:pt idx="0">
                  <c:v>2016</c:v>
                </c:pt>
                <c:pt idx="1">
                  <c:v>2015</c:v>
                </c:pt>
                <c:pt idx="2">
                  <c:v>2014</c:v>
                </c:pt>
                <c:pt idx="3">
                  <c:v>2013</c:v>
                </c:pt>
                <c:pt idx="4">
                  <c:v>2012</c:v>
                </c:pt>
                <c:pt idx="5">
                  <c:v>2011</c:v>
                </c:pt>
                <c:pt idx="6">
                  <c:v>2010</c:v>
                </c:pt>
              </c:numCache>
            </c:numRef>
          </c:cat>
          <c:val>
            <c:numRef>
              <c:f>Sheet1!$B$2:$B$8</c:f>
              <c:numCache>
                <c:formatCode>General</c:formatCode>
                <c:ptCount val="7"/>
                <c:pt idx="0">
                  <c:v>16</c:v>
                </c:pt>
                <c:pt idx="1">
                  <c:v>13</c:v>
                </c:pt>
                <c:pt idx="2">
                  <c:v>8</c:v>
                </c:pt>
                <c:pt idx="3">
                  <c:v>10</c:v>
                </c:pt>
                <c:pt idx="4">
                  <c:v>15</c:v>
                </c:pt>
                <c:pt idx="5">
                  <c:v>3</c:v>
                </c:pt>
                <c:pt idx="6">
                  <c:v>0</c:v>
                </c:pt>
              </c:numCache>
            </c:numRef>
          </c:val>
          <c:smooth val="0"/>
          <c:extLst>
            <c:ext xmlns:c16="http://schemas.microsoft.com/office/drawing/2014/chart" uri="{C3380CC4-5D6E-409C-BE32-E72D297353CC}">
              <c16:uniqueId val="{00000000-95BC-4AC7-AA34-E2F3D5B11C4E}"/>
            </c:ext>
          </c:extLst>
        </c:ser>
        <c:dLbls>
          <c:showLegendKey val="0"/>
          <c:showVal val="0"/>
          <c:showCatName val="0"/>
          <c:showSerName val="0"/>
          <c:showPercent val="0"/>
          <c:showBubbleSize val="0"/>
        </c:dLbls>
        <c:smooth val="0"/>
        <c:axId val="191629944"/>
        <c:axId val="91253976"/>
      </c:lineChart>
      <c:catAx>
        <c:axId val="191629944"/>
        <c:scaling>
          <c:orientation val="minMax"/>
        </c:scaling>
        <c:delete val="0"/>
        <c:axPos val="b"/>
        <c:numFmt formatCode="General" sourceLinked="1"/>
        <c:majorTickMark val="out"/>
        <c:minorTickMark val="none"/>
        <c:tickLblPos val="nextTo"/>
        <c:crossAx val="91253976"/>
        <c:crosses val="autoZero"/>
        <c:auto val="1"/>
        <c:lblAlgn val="ctr"/>
        <c:lblOffset val="100"/>
        <c:noMultiLvlLbl val="0"/>
      </c:catAx>
      <c:valAx>
        <c:axId val="91253976"/>
        <c:scaling>
          <c:orientation val="minMax"/>
        </c:scaling>
        <c:delete val="0"/>
        <c:axPos val="l"/>
        <c:majorGridlines/>
        <c:numFmt formatCode="General" sourceLinked="1"/>
        <c:majorTickMark val="out"/>
        <c:minorTickMark val="none"/>
        <c:tickLblPos val="nextTo"/>
        <c:crossAx val="191629944"/>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4E73EF8-FE70-4A50-8A8C-5EFB341E4494}" type="datetimeFigureOut">
              <a:rPr lang="en-GB" smtClean="0"/>
              <a:t>18/09/2017</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3C91E49-BC35-4DF4-9B3A-E54BF4F59ED6}" type="slidenum">
              <a:rPr lang="en-GB" smtClean="0"/>
              <a:t>‹#›</a:t>
            </a:fld>
            <a:endParaRPr lang="en-GB"/>
          </a:p>
        </p:txBody>
      </p:sp>
    </p:spTree>
    <p:extLst>
      <p:ext uri="{BB962C8B-B14F-4D97-AF65-F5344CB8AC3E}">
        <p14:creationId xmlns:p14="http://schemas.microsoft.com/office/powerpoint/2010/main" val="3944238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017261D-C627-464C-8569-EDD62B3E97B3}" type="datetimeFigureOut">
              <a:rPr lang="en-GB" smtClean="0"/>
              <a:t>18/09/2017</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8AC2B7-2397-41F0-BC7D-9ADCEEA1B3D9}" type="slidenum">
              <a:rPr lang="en-GB" smtClean="0"/>
              <a:t>‹#›</a:t>
            </a:fld>
            <a:endParaRPr lang="en-GB" dirty="0"/>
          </a:p>
        </p:txBody>
      </p:sp>
    </p:spTree>
    <p:extLst>
      <p:ext uri="{BB962C8B-B14F-4D97-AF65-F5344CB8AC3E}">
        <p14:creationId xmlns:p14="http://schemas.microsoft.com/office/powerpoint/2010/main" val="2403158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p:txBody>
      </p:sp>
      <p:sp>
        <p:nvSpPr>
          <p:cNvPr id="4" name="Slide Number Placeholder 3"/>
          <p:cNvSpPr>
            <a:spLocks noGrp="1"/>
          </p:cNvSpPr>
          <p:nvPr>
            <p:ph type="sldNum" sz="quarter" idx="10"/>
          </p:nvPr>
        </p:nvSpPr>
        <p:spPr/>
        <p:txBody>
          <a:bodyPr/>
          <a:lstStyle/>
          <a:p>
            <a:fld id="{538AC2B7-2397-41F0-BC7D-9ADCEEA1B3D9}" type="slidenum">
              <a:rPr lang="en-GB" smtClean="0"/>
              <a:t>3</a:t>
            </a:fld>
            <a:endParaRPr lang="en-GB" dirty="0"/>
          </a:p>
        </p:txBody>
      </p:sp>
    </p:spTree>
    <p:extLst>
      <p:ext uri="{BB962C8B-B14F-4D97-AF65-F5344CB8AC3E}">
        <p14:creationId xmlns:p14="http://schemas.microsoft.com/office/powerpoint/2010/main" val="2003303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8AC2B7-2397-41F0-BC7D-9ADCEEA1B3D9}" type="slidenum">
              <a:rPr lang="en-GB" smtClean="0"/>
              <a:t>12</a:t>
            </a:fld>
            <a:endParaRPr lang="en-GB" dirty="0"/>
          </a:p>
        </p:txBody>
      </p:sp>
    </p:spTree>
    <p:extLst>
      <p:ext uri="{BB962C8B-B14F-4D97-AF65-F5344CB8AC3E}">
        <p14:creationId xmlns:p14="http://schemas.microsoft.com/office/powerpoint/2010/main" val="3797234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p:txBody>
      </p:sp>
      <p:sp>
        <p:nvSpPr>
          <p:cNvPr id="4" name="Slide Number Placeholder 3"/>
          <p:cNvSpPr>
            <a:spLocks noGrp="1"/>
          </p:cNvSpPr>
          <p:nvPr>
            <p:ph type="sldNum" sz="quarter" idx="10"/>
          </p:nvPr>
        </p:nvSpPr>
        <p:spPr/>
        <p:txBody>
          <a:bodyPr/>
          <a:lstStyle/>
          <a:p>
            <a:fld id="{538AC2B7-2397-41F0-BC7D-9ADCEEA1B3D9}" type="slidenum">
              <a:rPr lang="en-GB" smtClean="0"/>
              <a:t>13</a:t>
            </a:fld>
            <a:endParaRPr lang="en-GB" dirty="0"/>
          </a:p>
        </p:txBody>
      </p:sp>
    </p:spTree>
    <p:extLst>
      <p:ext uri="{BB962C8B-B14F-4D97-AF65-F5344CB8AC3E}">
        <p14:creationId xmlns:p14="http://schemas.microsoft.com/office/powerpoint/2010/main" val="1878177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8AC2B7-2397-41F0-BC7D-9ADCEEA1B3D9}" type="slidenum">
              <a:rPr lang="en-GB" smtClean="0"/>
              <a:t>14</a:t>
            </a:fld>
            <a:endParaRPr lang="en-GB" dirty="0"/>
          </a:p>
        </p:txBody>
      </p:sp>
    </p:spTree>
    <p:extLst>
      <p:ext uri="{BB962C8B-B14F-4D97-AF65-F5344CB8AC3E}">
        <p14:creationId xmlns:p14="http://schemas.microsoft.com/office/powerpoint/2010/main" val="1536369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endParaRPr lang="en-GB" dirty="0"/>
          </a:p>
        </p:txBody>
      </p:sp>
      <p:sp>
        <p:nvSpPr>
          <p:cNvPr id="4" name="Slide Number Placeholder 3"/>
          <p:cNvSpPr>
            <a:spLocks noGrp="1"/>
          </p:cNvSpPr>
          <p:nvPr>
            <p:ph type="sldNum" sz="quarter" idx="10"/>
          </p:nvPr>
        </p:nvSpPr>
        <p:spPr/>
        <p:txBody>
          <a:bodyPr/>
          <a:lstStyle/>
          <a:p>
            <a:fld id="{538AC2B7-2397-41F0-BC7D-9ADCEEA1B3D9}" type="slidenum">
              <a:rPr lang="en-GB" smtClean="0"/>
              <a:t>4</a:t>
            </a:fld>
            <a:endParaRPr lang="en-GB" dirty="0"/>
          </a:p>
        </p:txBody>
      </p:sp>
    </p:spTree>
    <p:extLst>
      <p:ext uri="{BB962C8B-B14F-4D97-AF65-F5344CB8AC3E}">
        <p14:creationId xmlns:p14="http://schemas.microsoft.com/office/powerpoint/2010/main" val="1296779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endParaRPr lang="en-GB" dirty="0"/>
          </a:p>
        </p:txBody>
      </p:sp>
      <p:sp>
        <p:nvSpPr>
          <p:cNvPr id="4" name="Slide Number Placeholder 3"/>
          <p:cNvSpPr>
            <a:spLocks noGrp="1"/>
          </p:cNvSpPr>
          <p:nvPr>
            <p:ph type="sldNum" sz="quarter" idx="10"/>
          </p:nvPr>
        </p:nvSpPr>
        <p:spPr/>
        <p:txBody>
          <a:bodyPr/>
          <a:lstStyle/>
          <a:p>
            <a:fld id="{538AC2B7-2397-41F0-BC7D-9ADCEEA1B3D9}" type="slidenum">
              <a:rPr lang="en-GB" smtClean="0"/>
              <a:t>5</a:t>
            </a:fld>
            <a:endParaRPr lang="en-GB" dirty="0"/>
          </a:p>
        </p:txBody>
      </p:sp>
    </p:spTree>
    <p:extLst>
      <p:ext uri="{BB962C8B-B14F-4D97-AF65-F5344CB8AC3E}">
        <p14:creationId xmlns:p14="http://schemas.microsoft.com/office/powerpoint/2010/main" val="2006297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endParaRPr lang="en-GB" dirty="0"/>
          </a:p>
        </p:txBody>
      </p:sp>
      <p:sp>
        <p:nvSpPr>
          <p:cNvPr id="4" name="Slide Number Placeholder 3"/>
          <p:cNvSpPr>
            <a:spLocks noGrp="1"/>
          </p:cNvSpPr>
          <p:nvPr>
            <p:ph type="sldNum" sz="quarter" idx="10"/>
          </p:nvPr>
        </p:nvSpPr>
        <p:spPr/>
        <p:txBody>
          <a:bodyPr/>
          <a:lstStyle/>
          <a:p>
            <a:fld id="{538AC2B7-2397-41F0-BC7D-9ADCEEA1B3D9}" type="slidenum">
              <a:rPr lang="en-GB" smtClean="0"/>
              <a:t>6</a:t>
            </a:fld>
            <a:endParaRPr lang="en-GB" dirty="0"/>
          </a:p>
        </p:txBody>
      </p:sp>
    </p:spTree>
    <p:extLst>
      <p:ext uri="{BB962C8B-B14F-4D97-AF65-F5344CB8AC3E}">
        <p14:creationId xmlns:p14="http://schemas.microsoft.com/office/powerpoint/2010/main" val="1280670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p:txBody>
      </p:sp>
      <p:sp>
        <p:nvSpPr>
          <p:cNvPr id="4" name="Slide Number Placeholder 3"/>
          <p:cNvSpPr>
            <a:spLocks noGrp="1"/>
          </p:cNvSpPr>
          <p:nvPr>
            <p:ph type="sldNum" sz="quarter" idx="10"/>
          </p:nvPr>
        </p:nvSpPr>
        <p:spPr/>
        <p:txBody>
          <a:bodyPr/>
          <a:lstStyle/>
          <a:p>
            <a:fld id="{538AC2B7-2397-41F0-BC7D-9ADCEEA1B3D9}" type="slidenum">
              <a:rPr lang="en-GB" smtClean="0"/>
              <a:t>7</a:t>
            </a:fld>
            <a:endParaRPr lang="en-GB" dirty="0"/>
          </a:p>
        </p:txBody>
      </p:sp>
    </p:spTree>
    <p:extLst>
      <p:ext uri="{BB962C8B-B14F-4D97-AF65-F5344CB8AC3E}">
        <p14:creationId xmlns:p14="http://schemas.microsoft.com/office/powerpoint/2010/main" val="3675610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a:p>
            <a:endParaRPr lang="en-GB" dirty="0"/>
          </a:p>
        </p:txBody>
      </p:sp>
      <p:sp>
        <p:nvSpPr>
          <p:cNvPr id="4" name="Slide Number Placeholder 3"/>
          <p:cNvSpPr>
            <a:spLocks noGrp="1"/>
          </p:cNvSpPr>
          <p:nvPr>
            <p:ph type="sldNum" sz="quarter" idx="10"/>
          </p:nvPr>
        </p:nvSpPr>
        <p:spPr/>
        <p:txBody>
          <a:bodyPr/>
          <a:lstStyle/>
          <a:p>
            <a:fld id="{538AC2B7-2397-41F0-BC7D-9ADCEEA1B3D9}" type="slidenum">
              <a:rPr lang="en-GB" smtClean="0"/>
              <a:t>8</a:t>
            </a:fld>
            <a:endParaRPr lang="en-GB" dirty="0"/>
          </a:p>
        </p:txBody>
      </p:sp>
    </p:spTree>
    <p:extLst>
      <p:ext uri="{BB962C8B-B14F-4D97-AF65-F5344CB8AC3E}">
        <p14:creationId xmlns:p14="http://schemas.microsoft.com/office/powerpoint/2010/main" val="3151413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p:txBody>
      </p:sp>
      <p:sp>
        <p:nvSpPr>
          <p:cNvPr id="4" name="Slide Number Placeholder 3"/>
          <p:cNvSpPr>
            <a:spLocks noGrp="1"/>
          </p:cNvSpPr>
          <p:nvPr>
            <p:ph type="sldNum" sz="quarter" idx="10"/>
          </p:nvPr>
        </p:nvSpPr>
        <p:spPr/>
        <p:txBody>
          <a:bodyPr/>
          <a:lstStyle/>
          <a:p>
            <a:fld id="{538AC2B7-2397-41F0-BC7D-9ADCEEA1B3D9}" type="slidenum">
              <a:rPr lang="en-GB" smtClean="0"/>
              <a:t>9</a:t>
            </a:fld>
            <a:endParaRPr lang="en-GB" dirty="0"/>
          </a:p>
        </p:txBody>
      </p:sp>
    </p:spTree>
    <p:extLst>
      <p:ext uri="{BB962C8B-B14F-4D97-AF65-F5344CB8AC3E}">
        <p14:creationId xmlns:p14="http://schemas.microsoft.com/office/powerpoint/2010/main" val="2280818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8AC2B7-2397-41F0-BC7D-9ADCEEA1B3D9}" type="slidenum">
              <a:rPr lang="en-GB" smtClean="0"/>
              <a:t>10</a:t>
            </a:fld>
            <a:endParaRPr lang="en-GB" dirty="0"/>
          </a:p>
        </p:txBody>
      </p:sp>
    </p:spTree>
    <p:extLst>
      <p:ext uri="{BB962C8B-B14F-4D97-AF65-F5344CB8AC3E}">
        <p14:creationId xmlns:p14="http://schemas.microsoft.com/office/powerpoint/2010/main" val="1213987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8AC2B7-2397-41F0-BC7D-9ADCEEA1B3D9}" type="slidenum">
              <a:rPr lang="en-GB" smtClean="0"/>
              <a:t>11</a:t>
            </a:fld>
            <a:endParaRPr lang="en-GB" dirty="0"/>
          </a:p>
        </p:txBody>
      </p:sp>
    </p:spTree>
    <p:extLst>
      <p:ext uri="{BB962C8B-B14F-4D97-AF65-F5344CB8AC3E}">
        <p14:creationId xmlns:p14="http://schemas.microsoft.com/office/powerpoint/2010/main" val="1041198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1597233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242592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78872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7859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91200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330671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299901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1059847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362031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316949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F1152E-DA55-4166-AA70-7C6AF3C9651F}" type="datetimeFigureOut">
              <a:rPr lang="en-GB" smtClean="0"/>
              <a:t>18/09/2017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0574B87-FD01-4401-BDD7-78383E2FFFAE}" type="slidenum">
              <a:rPr lang="en-GB" smtClean="0"/>
              <a:t>‹#›</a:t>
            </a:fld>
            <a:endParaRPr lang="en-GB" dirty="0"/>
          </a:p>
        </p:txBody>
      </p:sp>
    </p:spTree>
    <p:extLst>
      <p:ext uri="{BB962C8B-B14F-4D97-AF65-F5344CB8AC3E}">
        <p14:creationId xmlns:p14="http://schemas.microsoft.com/office/powerpoint/2010/main" val="313269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1152E-DA55-4166-AA70-7C6AF3C9651F}" type="datetimeFigureOut">
              <a:rPr lang="en-GB" smtClean="0"/>
              <a:t>18/09/2017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574B87-FD01-4401-BDD7-78383E2FFFAE}" type="slidenum">
              <a:rPr lang="en-GB" smtClean="0"/>
              <a:t>‹#›</a:t>
            </a:fld>
            <a:endParaRPr lang="en-GB" dirty="0"/>
          </a:p>
        </p:txBody>
      </p:sp>
    </p:spTree>
    <p:extLst>
      <p:ext uri="{BB962C8B-B14F-4D97-AF65-F5344CB8AC3E}">
        <p14:creationId xmlns:p14="http://schemas.microsoft.com/office/powerpoint/2010/main" val="3210905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www.humanitarianresponse.info/topics/transformative-agenda"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youtube.com/" TargetMode="External"/><Relationship Id="rId5" Type="http://schemas.openxmlformats.org/officeDocument/2006/relationships/hyperlink" Target="http://www.deliveraidbetter.org/" TargetMode="External"/><Relationship Id="rId4" Type="http://schemas.openxmlformats.org/officeDocument/2006/relationships/hyperlink" Target="mailto:STAIT@un.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510" y="3352491"/>
            <a:ext cx="8784976" cy="1384995"/>
          </a:xfrm>
          <a:prstGeom prst="rect">
            <a:avLst/>
          </a:prstGeom>
          <a:noFill/>
        </p:spPr>
        <p:txBody>
          <a:bodyPr wrap="square" rtlCol="0">
            <a:spAutoFit/>
          </a:bodyPr>
          <a:lstStyle/>
          <a:p>
            <a:pPr algn="ctr"/>
            <a:r>
              <a:rPr lang="en-US" sz="2800" b="1" dirty="0">
                <a:solidFill>
                  <a:schemeClr val="accent1"/>
                </a:solidFill>
                <a:latin typeface="Arial" panose="020B0604020202020204" pitchFamily="34" charset="0"/>
                <a:cs typeface="Arial" panose="020B0604020202020204" pitchFamily="34" charset="0"/>
              </a:rPr>
              <a:t>Joint Needs Assessments: Doing it right? </a:t>
            </a:r>
          </a:p>
          <a:p>
            <a:pPr algn="ctr"/>
            <a:r>
              <a:rPr lang="en-US" sz="2800" b="1" dirty="0">
                <a:solidFill>
                  <a:schemeClr val="accent1"/>
                </a:solidFill>
                <a:latin typeface="Arial" panose="020B0604020202020204" pitchFamily="34" charset="0"/>
                <a:cs typeface="Arial" panose="020B0604020202020204" pitchFamily="34" charset="0"/>
              </a:rPr>
              <a:t>The role of senior humanitarian leaders in the field.</a:t>
            </a:r>
          </a:p>
        </p:txBody>
      </p:sp>
      <p:cxnSp>
        <p:nvCxnSpPr>
          <p:cNvPr id="10" name="Straight Connector 9"/>
          <p:cNvCxnSpPr/>
          <p:nvPr/>
        </p:nvCxnSpPr>
        <p:spPr>
          <a:xfrm>
            <a:off x="-1"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14669" y="1628800"/>
            <a:ext cx="8424936" cy="1308050"/>
          </a:xfrm>
          <a:prstGeom prst="rect">
            <a:avLst/>
          </a:prstGeom>
          <a:noFill/>
        </p:spPr>
        <p:txBody>
          <a:bodyPr wrap="square" rtlCol="0">
            <a:spAutoFit/>
          </a:bodyPr>
          <a:lstStyle/>
          <a:p>
            <a:pPr algn="ctr"/>
            <a:r>
              <a:rPr lang="en-GB" sz="2000" b="1" dirty="0">
                <a:solidFill>
                  <a:schemeClr val="tx1">
                    <a:lumMod val="75000"/>
                    <a:lumOff val="25000"/>
                  </a:schemeClr>
                </a:solidFill>
                <a:latin typeface="Arial" panose="020B0604020202020204" pitchFamily="34" charset="0"/>
                <a:cs typeface="Arial" panose="020B0604020202020204" pitchFamily="34" charset="0"/>
              </a:rPr>
              <a:t>Senior Transformative Agenda Implementation Team</a:t>
            </a:r>
          </a:p>
          <a:p>
            <a:pPr algn="ctr"/>
            <a:endParaRPr lang="en-GB" sz="1600" b="1" dirty="0">
              <a:solidFill>
                <a:schemeClr val="tx1">
                  <a:lumMod val="75000"/>
                  <a:lumOff val="25000"/>
                </a:schemeClr>
              </a:solidFill>
              <a:latin typeface="Arial" panose="020B0604020202020204" pitchFamily="34" charset="0"/>
              <a:cs typeface="Arial" panose="020B0604020202020204" pitchFamily="34" charset="0"/>
            </a:endParaRPr>
          </a:p>
          <a:p>
            <a:pPr algn="ctr"/>
            <a:r>
              <a:rPr lang="en-GB" sz="2000" b="1" dirty="0">
                <a:solidFill>
                  <a:schemeClr val="tx1">
                    <a:lumMod val="75000"/>
                    <a:lumOff val="25000"/>
                  </a:schemeClr>
                </a:solidFill>
                <a:latin typeface="Arial" panose="020B0604020202020204" pitchFamily="34" charset="0"/>
                <a:cs typeface="Arial" panose="020B0604020202020204" pitchFamily="34" charset="0"/>
              </a:rPr>
              <a:t>Webinar series </a:t>
            </a:r>
          </a:p>
          <a:p>
            <a:pPr algn="ctr"/>
            <a:endParaRPr lang="en-GB" sz="500" b="1" dirty="0">
              <a:solidFill>
                <a:srgbClr val="B9274D"/>
              </a:solidFill>
              <a:latin typeface="Arial" panose="020B0604020202020204" pitchFamily="34" charset="0"/>
              <a:cs typeface="Arial" panose="020B0604020202020204" pitchFamily="34" charset="0"/>
            </a:endParaRPr>
          </a:p>
          <a:p>
            <a:pPr algn="ctr"/>
            <a:r>
              <a:rPr lang="en-GB" b="1" dirty="0">
                <a:solidFill>
                  <a:schemeClr val="tx1">
                    <a:lumMod val="75000"/>
                    <a:lumOff val="25000"/>
                  </a:schemeClr>
                </a:solidFill>
                <a:latin typeface="Arial" panose="020B0604020202020204" pitchFamily="34" charset="0"/>
                <a:cs typeface="Arial" panose="020B0604020202020204" pitchFamily="34" charset="0"/>
              </a:rPr>
              <a:t>Wednesday 8</a:t>
            </a:r>
            <a:r>
              <a:rPr lang="en-GB" b="1" baseline="30000" dirty="0">
                <a:solidFill>
                  <a:schemeClr val="tx1">
                    <a:lumMod val="75000"/>
                    <a:lumOff val="25000"/>
                  </a:schemeClr>
                </a:solidFill>
                <a:latin typeface="Arial" panose="020B0604020202020204" pitchFamily="34" charset="0"/>
                <a:cs typeface="Arial" panose="020B0604020202020204" pitchFamily="34" charset="0"/>
              </a:rPr>
              <a:t>th</a:t>
            </a:r>
            <a:r>
              <a:rPr lang="en-GB" b="1" dirty="0">
                <a:solidFill>
                  <a:schemeClr val="tx1">
                    <a:lumMod val="75000"/>
                    <a:lumOff val="25000"/>
                  </a:schemeClr>
                </a:solidFill>
                <a:latin typeface="Arial" panose="020B0604020202020204" pitchFamily="34" charset="0"/>
                <a:cs typeface="Arial" panose="020B0604020202020204" pitchFamily="34" charset="0"/>
              </a:rPr>
              <a:t> February 2016 </a:t>
            </a:r>
          </a:p>
        </p:txBody>
      </p:sp>
      <p:sp>
        <p:nvSpPr>
          <p:cNvPr id="15" name="TextBox 14"/>
          <p:cNvSpPr txBox="1"/>
          <p:nvPr/>
        </p:nvSpPr>
        <p:spPr>
          <a:xfrm>
            <a:off x="617173" y="6320292"/>
            <a:ext cx="8019928" cy="400110"/>
          </a:xfrm>
          <a:prstGeom prst="rect">
            <a:avLst/>
          </a:prstGeom>
          <a:noFill/>
        </p:spPr>
        <p:txBody>
          <a:bodyPr wrap="square" rtlCol="0">
            <a:spAutoFit/>
          </a:bodyPr>
          <a:lstStyle/>
          <a:p>
            <a:pPr algn="ctr"/>
            <a:r>
              <a:rPr lang="en-GB" sz="1000" dirty="0">
                <a:solidFill>
                  <a:schemeClr val="tx1">
                    <a:lumMod val="75000"/>
                    <a:lumOff val="25000"/>
                  </a:schemeClr>
                </a:solidFill>
                <a:latin typeface="Arial" panose="020B0604020202020204" pitchFamily="34" charset="0"/>
                <a:cs typeface="Arial" panose="020B0604020202020204" pitchFamily="34" charset="0"/>
              </a:rPr>
              <a:t>STAIT</a:t>
            </a:r>
            <a:r>
              <a:rPr lang="en-GB" sz="1000" b="1" dirty="0">
                <a:solidFill>
                  <a:schemeClr val="tx1">
                    <a:lumMod val="75000"/>
                    <a:lumOff val="25000"/>
                  </a:schemeClr>
                </a:solidFill>
                <a:latin typeface="Arial" panose="020B0604020202020204" pitchFamily="34" charset="0"/>
                <a:cs typeface="Arial" panose="020B0604020202020204" pitchFamily="34" charset="0"/>
              </a:rPr>
              <a:t> </a:t>
            </a:r>
            <a:r>
              <a:rPr lang="en-GB" sz="1000" dirty="0">
                <a:solidFill>
                  <a:schemeClr val="tx1">
                    <a:lumMod val="75000"/>
                    <a:lumOff val="25000"/>
                  </a:schemeClr>
                </a:solidFill>
                <a:latin typeface="Arial" panose="020B0604020202020204" pitchFamily="34" charset="0"/>
                <a:cs typeface="Arial" panose="020B0604020202020204" pitchFamily="34" charset="0"/>
              </a:rPr>
              <a:t>- Supporting humanitarian leaders in the field to deliver aid better. </a:t>
            </a:r>
          </a:p>
          <a:p>
            <a:pPr algn="ctr"/>
            <a:r>
              <a:rPr lang="en-GB" sz="1000" dirty="0">
                <a:solidFill>
                  <a:schemeClr val="tx1">
                    <a:lumMod val="75000"/>
                    <a:lumOff val="25000"/>
                  </a:schemeClr>
                </a:solidFill>
                <a:latin typeface="Arial" panose="020B0604020202020204" pitchFamily="34" charset="0"/>
                <a:cs typeface="Arial" panose="020B0604020202020204" pitchFamily="34" charset="0"/>
              </a:rPr>
              <a:t> Created by the Emergency Directors` Group in 2013</a:t>
            </a:r>
          </a:p>
        </p:txBody>
      </p:sp>
      <p:pic>
        <p:nvPicPr>
          <p:cNvPr id="9" name="Picture 8" descr="C:\Users\BHOYROO\Documents\stait-tlogo-transparent-317x129@300dpi.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pic>
        <p:nvPicPr>
          <p:cNvPr id="16" name="Picture 15"/>
          <p:cNvPicPr/>
          <p:nvPr/>
        </p:nvPicPr>
        <p:blipFill>
          <a:blip r:embed="rId3"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spTree>
    <p:extLst>
      <p:ext uri="{BB962C8B-B14F-4D97-AF65-F5344CB8AC3E}">
        <p14:creationId xmlns:p14="http://schemas.microsoft.com/office/powerpoint/2010/main" val="248828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7" name="TextBox 16"/>
          <p:cNvSpPr txBox="1"/>
          <p:nvPr/>
        </p:nvSpPr>
        <p:spPr>
          <a:xfrm>
            <a:off x="-12526" y="2151816"/>
            <a:ext cx="2088232" cy="738664"/>
          </a:xfrm>
          <a:prstGeom prst="rect">
            <a:avLst/>
          </a:prstGeom>
          <a:noFill/>
        </p:spPr>
        <p:txBody>
          <a:bodyPr wrap="square" rtlCol="0">
            <a:spAutoFit/>
          </a:bodyPr>
          <a:lstStyle/>
          <a:p>
            <a:pPr algn="ctr"/>
            <a:r>
              <a:rPr lang="en-GB" sz="1050" b="1" dirty="0">
                <a:latin typeface="Arial" panose="020B0604020202020204" pitchFamily="34" charset="0"/>
                <a:cs typeface="Arial" panose="020B0604020202020204" pitchFamily="34" charset="0"/>
              </a:rPr>
              <a:t>Peter de </a:t>
            </a:r>
            <a:r>
              <a:rPr lang="en-GB" sz="1050" b="1" dirty="0" err="1">
                <a:latin typeface="Arial" panose="020B0604020202020204" pitchFamily="34" charset="0"/>
                <a:cs typeface="Arial" panose="020B0604020202020204" pitchFamily="34" charset="0"/>
              </a:rPr>
              <a:t>Clercq</a:t>
            </a:r>
            <a:endParaRPr lang="fr-FR"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Deputy SRSG and Resident and Humanitarian Coordinator, Somalia</a:t>
            </a:r>
            <a:endParaRPr lang="fr-FR" sz="1050" dirty="0">
              <a:latin typeface="Arial" panose="020B0604020202020204" pitchFamily="34" charset="0"/>
              <a:cs typeface="Arial" panose="020B0604020202020204" pitchFamily="34" charset="0"/>
            </a:endParaRPr>
          </a:p>
        </p:txBody>
      </p:sp>
      <p:pic>
        <p:nvPicPr>
          <p:cNvPr id="19" name="Picture 18" descr="Image result for peter de clercq"/>
          <p:cNvPicPr/>
          <p:nvPr/>
        </p:nvPicPr>
        <p:blipFill>
          <a:blip r:embed="rId5">
            <a:extLst>
              <a:ext uri="{28A0092B-C50C-407E-A947-70E740481C1C}">
                <a14:useLocalDpi xmlns:a14="http://schemas.microsoft.com/office/drawing/2010/main" val="0"/>
              </a:ext>
            </a:extLst>
          </a:blip>
          <a:srcRect/>
          <a:stretch>
            <a:fillRect/>
          </a:stretch>
        </p:blipFill>
        <p:spPr bwMode="auto">
          <a:xfrm>
            <a:off x="339369" y="722119"/>
            <a:ext cx="1302703" cy="1296000"/>
          </a:xfrm>
          <a:prstGeom prst="rect">
            <a:avLst/>
          </a:prstGeom>
          <a:noFill/>
          <a:ln>
            <a:noFill/>
          </a:ln>
        </p:spPr>
      </p:pic>
      <p:sp>
        <p:nvSpPr>
          <p:cNvPr id="14" name="TextBox 13"/>
          <p:cNvSpPr txBox="1"/>
          <p:nvPr/>
        </p:nvSpPr>
        <p:spPr>
          <a:xfrm>
            <a:off x="2209800" y="724651"/>
            <a:ext cx="6436872" cy="5601533"/>
          </a:xfrm>
          <a:prstGeom prst="rect">
            <a:avLst/>
          </a:prstGeom>
          <a:noFill/>
        </p:spPr>
        <p:txBody>
          <a:bodyPr wrap="square" rtlCol="0">
            <a:spAutoFit/>
          </a:bodyPr>
          <a:lstStyle/>
          <a:p>
            <a:pPr>
              <a:spcAft>
                <a:spcPts val="1200"/>
              </a:spcAft>
            </a:pPr>
            <a:r>
              <a:rPr lang="en-US" sz="2200" b="1" dirty="0">
                <a:solidFill>
                  <a:schemeClr val="accent1">
                    <a:lumMod val="75000"/>
                  </a:schemeClr>
                </a:solidFill>
              </a:rPr>
              <a:t>Structured direction from the Humanitarian Country Team (HCT) was provided to the Inter Cluster Group to operationalize a joint needs assessment</a:t>
            </a:r>
          </a:p>
          <a:p>
            <a:pPr marL="285750" indent="-285750">
              <a:spcAft>
                <a:spcPts val="600"/>
              </a:spcAft>
              <a:buFont typeface="Wingdings" panose="05000000000000000000" pitchFamily="2" charset="2"/>
              <a:buChar char="§"/>
            </a:pPr>
            <a:r>
              <a:rPr lang="en-US" b="1" dirty="0"/>
              <a:t>Common agreement </a:t>
            </a:r>
            <a:r>
              <a:rPr lang="en-US" dirty="0"/>
              <a:t>within the HCT of what the senior leadership (HCT) needed in terms of information</a:t>
            </a:r>
          </a:p>
          <a:p>
            <a:pPr marL="285750" indent="-285750">
              <a:spcAft>
                <a:spcPts val="600"/>
              </a:spcAft>
              <a:buFont typeface="Wingdings" panose="05000000000000000000" pitchFamily="2" charset="2"/>
              <a:buChar char="§"/>
            </a:pPr>
            <a:r>
              <a:rPr lang="en-US" dirty="0"/>
              <a:t>HCT agreed a clear need for </a:t>
            </a:r>
            <a:r>
              <a:rPr lang="en-US" b="1" dirty="0"/>
              <a:t>a joint assessments </a:t>
            </a:r>
            <a:r>
              <a:rPr lang="en-US" dirty="0"/>
              <a:t>beyond the Food and Nutrition focused FSNAU bi-annual analysis</a:t>
            </a:r>
          </a:p>
          <a:p>
            <a:pPr marL="285750" indent="-285750">
              <a:spcAft>
                <a:spcPts val="600"/>
              </a:spcAft>
              <a:buFont typeface="Wingdings" panose="05000000000000000000" pitchFamily="2" charset="2"/>
              <a:buChar char="§"/>
            </a:pPr>
            <a:r>
              <a:rPr lang="en-US" dirty="0"/>
              <a:t>HCT </a:t>
            </a:r>
            <a:r>
              <a:rPr lang="en-US" dirty="0" err="1"/>
              <a:t>recognised</a:t>
            </a:r>
            <a:r>
              <a:rPr lang="en-US" dirty="0"/>
              <a:t> the </a:t>
            </a:r>
            <a:r>
              <a:rPr lang="en-US" b="1" dirty="0"/>
              <a:t>variety of different actors</a:t>
            </a:r>
            <a:r>
              <a:rPr lang="en-US" dirty="0"/>
              <a:t>, </a:t>
            </a:r>
            <a:r>
              <a:rPr lang="en-US" b="1" dirty="0"/>
              <a:t>capacities and geographic coverage on the ground </a:t>
            </a:r>
            <a:r>
              <a:rPr lang="en-US" dirty="0"/>
              <a:t>to successfully take on a joint needs assessment</a:t>
            </a:r>
          </a:p>
          <a:p>
            <a:pPr marL="285750" indent="-285750">
              <a:spcAft>
                <a:spcPts val="600"/>
              </a:spcAft>
              <a:buFont typeface="Wingdings" panose="05000000000000000000" pitchFamily="2" charset="2"/>
              <a:buChar char="§"/>
            </a:pPr>
            <a:r>
              <a:rPr lang="en-US" b="1" dirty="0"/>
              <a:t>HCT provided clear guidance to the Inter-Cluster Group </a:t>
            </a:r>
            <a:r>
              <a:rPr lang="en-US" dirty="0"/>
              <a:t>on their requirements from a needs assessment</a:t>
            </a:r>
          </a:p>
          <a:p>
            <a:pPr marL="285750" indent="-285750">
              <a:spcAft>
                <a:spcPts val="600"/>
              </a:spcAft>
              <a:buFont typeface="Wingdings" panose="05000000000000000000" pitchFamily="2" charset="2"/>
              <a:buChar char="§"/>
            </a:pPr>
            <a:r>
              <a:rPr lang="en-US" dirty="0"/>
              <a:t>Close </a:t>
            </a:r>
            <a:r>
              <a:rPr lang="en-US" b="1" dirty="0"/>
              <a:t>relationship between the HC and OCHA </a:t>
            </a:r>
            <a:r>
              <a:rPr lang="en-US" dirty="0"/>
              <a:t>as a key actor at the inter-cluster level to take the strategic vision to operational</a:t>
            </a:r>
          </a:p>
          <a:p>
            <a:pPr marL="285750" indent="-285750">
              <a:spcAft>
                <a:spcPts val="600"/>
              </a:spcAft>
              <a:buFont typeface="Wingdings" panose="05000000000000000000" pitchFamily="2" charset="2"/>
              <a:buChar char="§"/>
            </a:pPr>
            <a:r>
              <a:rPr lang="en-US" b="1" dirty="0"/>
              <a:t>Confidence in the inter-cluster </a:t>
            </a:r>
            <a:r>
              <a:rPr lang="en-US" dirty="0"/>
              <a:t>group to identify processes and resources to </a:t>
            </a:r>
            <a:r>
              <a:rPr lang="en-US" dirty="0" err="1"/>
              <a:t>organise</a:t>
            </a:r>
            <a:r>
              <a:rPr lang="en-US" dirty="0"/>
              <a:t> a joint needs assessment </a:t>
            </a:r>
          </a:p>
          <a:p>
            <a:pPr marL="285750"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3323992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 name="TextBox 19"/>
          <p:cNvSpPr txBox="1"/>
          <p:nvPr/>
        </p:nvSpPr>
        <p:spPr>
          <a:xfrm>
            <a:off x="-12526" y="2151816"/>
            <a:ext cx="2088232" cy="738664"/>
          </a:xfrm>
          <a:prstGeom prst="rect">
            <a:avLst/>
          </a:prstGeom>
          <a:noFill/>
        </p:spPr>
        <p:txBody>
          <a:bodyPr wrap="square" rtlCol="0">
            <a:spAutoFit/>
          </a:bodyPr>
          <a:lstStyle/>
          <a:p>
            <a:pPr algn="ctr"/>
            <a:r>
              <a:rPr lang="en-GB" sz="1050" b="1" dirty="0">
                <a:latin typeface="Arial" panose="020B0604020202020204" pitchFamily="34" charset="0"/>
                <a:cs typeface="Arial" panose="020B0604020202020204" pitchFamily="34" charset="0"/>
              </a:rPr>
              <a:t>Peter de </a:t>
            </a:r>
            <a:r>
              <a:rPr lang="en-GB" sz="1050" b="1" dirty="0" err="1">
                <a:latin typeface="Arial" panose="020B0604020202020204" pitchFamily="34" charset="0"/>
                <a:cs typeface="Arial" panose="020B0604020202020204" pitchFamily="34" charset="0"/>
              </a:rPr>
              <a:t>Clercq</a:t>
            </a:r>
            <a:endParaRPr lang="fr-FR"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Deputy SRSG and Resident and Humanitarian Coordinator, Somalia</a:t>
            </a:r>
            <a:endParaRPr lang="fr-FR" sz="1050" dirty="0">
              <a:latin typeface="Arial" panose="020B0604020202020204" pitchFamily="34" charset="0"/>
              <a:cs typeface="Arial" panose="020B0604020202020204" pitchFamily="34" charset="0"/>
            </a:endParaRPr>
          </a:p>
        </p:txBody>
      </p:sp>
      <p:pic>
        <p:nvPicPr>
          <p:cNvPr id="21" name="Picture 20" descr="Image result for peter de clercq"/>
          <p:cNvPicPr/>
          <p:nvPr/>
        </p:nvPicPr>
        <p:blipFill>
          <a:blip r:embed="rId5">
            <a:extLst>
              <a:ext uri="{28A0092B-C50C-407E-A947-70E740481C1C}">
                <a14:useLocalDpi xmlns:a14="http://schemas.microsoft.com/office/drawing/2010/main" val="0"/>
              </a:ext>
            </a:extLst>
          </a:blip>
          <a:srcRect/>
          <a:stretch>
            <a:fillRect/>
          </a:stretch>
        </p:blipFill>
        <p:spPr bwMode="auto">
          <a:xfrm>
            <a:off x="339369" y="722119"/>
            <a:ext cx="1302703" cy="1296000"/>
          </a:xfrm>
          <a:prstGeom prst="rect">
            <a:avLst/>
          </a:prstGeom>
          <a:noFill/>
          <a:ln>
            <a:noFill/>
          </a:ln>
        </p:spPr>
      </p:pic>
      <p:sp>
        <p:nvSpPr>
          <p:cNvPr id="14" name="TextBox 13"/>
          <p:cNvSpPr txBox="1"/>
          <p:nvPr/>
        </p:nvSpPr>
        <p:spPr>
          <a:xfrm>
            <a:off x="2075706" y="1015083"/>
            <a:ext cx="6684522" cy="4816703"/>
          </a:xfrm>
          <a:prstGeom prst="rect">
            <a:avLst/>
          </a:prstGeom>
          <a:noFill/>
        </p:spPr>
        <p:txBody>
          <a:bodyPr wrap="square" rtlCol="0">
            <a:spAutoFit/>
          </a:bodyPr>
          <a:lstStyle/>
          <a:p>
            <a:pPr>
              <a:spcAft>
                <a:spcPts val="1200"/>
              </a:spcAft>
            </a:pPr>
            <a:r>
              <a:rPr lang="en-US" sz="2200" b="1" dirty="0">
                <a:solidFill>
                  <a:schemeClr val="accent1">
                    <a:lumMod val="75000"/>
                  </a:schemeClr>
                </a:solidFill>
              </a:rPr>
              <a:t>HC delegated the operationalization / organizational aspects of the joint needs assessment to the Inter Cluster Coordination Group:</a:t>
            </a:r>
          </a:p>
          <a:p>
            <a:pPr marL="285750" indent="-285750">
              <a:spcAft>
                <a:spcPts val="600"/>
              </a:spcAft>
              <a:buFont typeface="Wingdings" panose="05000000000000000000" pitchFamily="2" charset="2"/>
              <a:buChar char="§"/>
            </a:pPr>
            <a:r>
              <a:rPr lang="en-US" dirty="0"/>
              <a:t>OCHA leadership through the </a:t>
            </a:r>
            <a:r>
              <a:rPr lang="en-US" b="1" dirty="0"/>
              <a:t>Inter-Cluster Group </a:t>
            </a:r>
            <a:r>
              <a:rPr lang="en-US" dirty="0"/>
              <a:t>was critical </a:t>
            </a:r>
          </a:p>
          <a:p>
            <a:pPr marL="285750" indent="-285750">
              <a:spcAft>
                <a:spcPts val="600"/>
              </a:spcAft>
              <a:buFont typeface="Wingdings" panose="05000000000000000000" pitchFamily="2" charset="2"/>
              <a:buChar char="§"/>
            </a:pPr>
            <a:r>
              <a:rPr lang="en-US" dirty="0"/>
              <a:t>Inter-Cluster Group identified </a:t>
            </a:r>
            <a:r>
              <a:rPr lang="en-US" b="1" dirty="0"/>
              <a:t>critical resources and organisations </a:t>
            </a:r>
            <a:r>
              <a:rPr lang="en-US" dirty="0"/>
              <a:t>that were well-placed to lead the technical aspects of a joint needs assessment</a:t>
            </a:r>
          </a:p>
          <a:p>
            <a:pPr marL="285750" indent="-285750">
              <a:buFont typeface="Wingdings" panose="05000000000000000000" pitchFamily="2" charset="2"/>
              <a:buChar char="§"/>
            </a:pPr>
            <a:r>
              <a:rPr lang="en-US" dirty="0"/>
              <a:t>Critical role of the REACH project to </a:t>
            </a:r>
            <a:r>
              <a:rPr lang="en-US" b="1" dirty="0"/>
              <a:t>work through the clusters </a:t>
            </a:r>
            <a:r>
              <a:rPr lang="en-US" dirty="0"/>
              <a:t>to standardize data collection methods and nail down a common approach to the needs assessment across the clusters</a:t>
            </a:r>
          </a:p>
          <a:p>
            <a:pPr marL="742950" lvl="1" indent="-285750">
              <a:spcAft>
                <a:spcPts val="600"/>
              </a:spcAft>
              <a:buFont typeface="Calibri" panose="020F0502020204030204" pitchFamily="34" charset="0"/>
              <a:buChar char="₋"/>
            </a:pPr>
            <a:r>
              <a:rPr lang="en-US" dirty="0"/>
              <a:t>Somalia Initial Rapid Needs Assessment Tool (SIRNA)</a:t>
            </a:r>
          </a:p>
          <a:p>
            <a:pPr marL="285750" indent="-285750">
              <a:buFont typeface="Wingdings" panose="05000000000000000000" pitchFamily="2" charset="2"/>
              <a:buChar char="§"/>
            </a:pPr>
            <a:r>
              <a:rPr lang="en-US" b="1" dirty="0"/>
              <a:t>HCT-ICCG relationship </a:t>
            </a:r>
            <a:r>
              <a:rPr lang="en-US" dirty="0"/>
              <a:t>and continuous exchange to maintain focus on the requirements of the needs assessment, and to provide guidance and support</a:t>
            </a:r>
          </a:p>
          <a:p>
            <a:pPr marL="285750"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3031479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7" name="TextBox 16"/>
          <p:cNvSpPr txBox="1"/>
          <p:nvPr/>
        </p:nvSpPr>
        <p:spPr>
          <a:xfrm>
            <a:off x="-12526" y="2151816"/>
            <a:ext cx="2088232" cy="738664"/>
          </a:xfrm>
          <a:prstGeom prst="rect">
            <a:avLst/>
          </a:prstGeom>
          <a:noFill/>
        </p:spPr>
        <p:txBody>
          <a:bodyPr wrap="square" rtlCol="0">
            <a:spAutoFit/>
          </a:bodyPr>
          <a:lstStyle/>
          <a:p>
            <a:pPr algn="ctr"/>
            <a:r>
              <a:rPr lang="en-GB" sz="1050" b="1" dirty="0">
                <a:latin typeface="Arial" panose="020B0604020202020204" pitchFamily="34" charset="0"/>
                <a:cs typeface="Arial" panose="020B0604020202020204" pitchFamily="34" charset="0"/>
              </a:rPr>
              <a:t>Peter de </a:t>
            </a:r>
            <a:r>
              <a:rPr lang="en-GB" sz="1050" b="1" dirty="0" err="1">
                <a:latin typeface="Arial" panose="020B0604020202020204" pitchFamily="34" charset="0"/>
                <a:cs typeface="Arial" panose="020B0604020202020204" pitchFamily="34" charset="0"/>
              </a:rPr>
              <a:t>Clercq</a:t>
            </a:r>
            <a:endParaRPr lang="fr-FR"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Deputy SRSG and Resident and Humanitarian Coordinator, Somalia</a:t>
            </a:r>
            <a:endParaRPr lang="fr-FR" sz="1050" dirty="0">
              <a:latin typeface="Arial" panose="020B0604020202020204" pitchFamily="34" charset="0"/>
              <a:cs typeface="Arial" panose="020B0604020202020204" pitchFamily="34" charset="0"/>
            </a:endParaRPr>
          </a:p>
        </p:txBody>
      </p:sp>
      <p:pic>
        <p:nvPicPr>
          <p:cNvPr id="19" name="Picture 18" descr="Image result for peter de clercq"/>
          <p:cNvPicPr/>
          <p:nvPr/>
        </p:nvPicPr>
        <p:blipFill>
          <a:blip r:embed="rId5">
            <a:extLst>
              <a:ext uri="{28A0092B-C50C-407E-A947-70E740481C1C}">
                <a14:useLocalDpi xmlns:a14="http://schemas.microsoft.com/office/drawing/2010/main" val="0"/>
              </a:ext>
            </a:extLst>
          </a:blip>
          <a:srcRect/>
          <a:stretch>
            <a:fillRect/>
          </a:stretch>
        </p:blipFill>
        <p:spPr bwMode="auto">
          <a:xfrm>
            <a:off x="339369" y="722119"/>
            <a:ext cx="1302703" cy="1296000"/>
          </a:xfrm>
          <a:prstGeom prst="rect">
            <a:avLst/>
          </a:prstGeom>
          <a:noFill/>
          <a:ln>
            <a:noFill/>
          </a:ln>
        </p:spPr>
      </p:pic>
      <p:sp>
        <p:nvSpPr>
          <p:cNvPr id="14" name="TextBox 13"/>
          <p:cNvSpPr txBox="1"/>
          <p:nvPr/>
        </p:nvSpPr>
        <p:spPr>
          <a:xfrm>
            <a:off x="2110338" y="1239548"/>
            <a:ext cx="6615608" cy="4739759"/>
          </a:xfrm>
          <a:prstGeom prst="rect">
            <a:avLst/>
          </a:prstGeom>
          <a:noFill/>
        </p:spPr>
        <p:txBody>
          <a:bodyPr wrap="square" rtlCol="0">
            <a:spAutoFit/>
          </a:bodyPr>
          <a:lstStyle/>
          <a:p>
            <a:pPr lvl="0"/>
            <a:r>
              <a:rPr lang="en-US" sz="2200" b="1" dirty="0">
                <a:solidFill>
                  <a:srgbClr val="4F81BD"/>
                </a:solidFill>
              </a:rPr>
              <a:t>Other critical actors in the process to provide credible information for decision-making and resource </a:t>
            </a:r>
            <a:r>
              <a:rPr lang="en-US" sz="2200" b="1" dirty="0" err="1">
                <a:solidFill>
                  <a:srgbClr val="4F81BD"/>
                </a:solidFill>
              </a:rPr>
              <a:t>mobilisation</a:t>
            </a:r>
            <a:endParaRPr lang="en-US" sz="2200" b="1" dirty="0">
              <a:solidFill>
                <a:srgbClr val="4F81BD"/>
              </a:solidFill>
            </a:endParaRPr>
          </a:p>
          <a:p>
            <a:pPr marL="342900" indent="-342900">
              <a:buFont typeface="Arial" pitchFamily="34" charset="0"/>
              <a:buChar char="•"/>
            </a:pPr>
            <a:endParaRPr lang="en-US" sz="1600" dirty="0">
              <a:solidFill>
                <a:prstClr val="black"/>
              </a:solidFill>
            </a:endParaRPr>
          </a:p>
          <a:p>
            <a:pPr marL="342900" indent="-342900">
              <a:spcAft>
                <a:spcPts val="600"/>
              </a:spcAft>
              <a:buFont typeface="Arial" pitchFamily="34" charset="0"/>
              <a:buChar char="•"/>
            </a:pPr>
            <a:r>
              <a:rPr lang="en-US" dirty="0"/>
              <a:t>Information Management Working Group (IMWG) worked closely with the ICCG and the REACH project to </a:t>
            </a:r>
            <a:r>
              <a:rPr lang="en-US" b="1" dirty="0"/>
              <a:t>standardize data </a:t>
            </a:r>
            <a:r>
              <a:rPr lang="en-US" dirty="0"/>
              <a:t>and information</a:t>
            </a:r>
          </a:p>
          <a:p>
            <a:pPr marL="342900" indent="-342900">
              <a:spcAft>
                <a:spcPts val="600"/>
              </a:spcAft>
              <a:buFont typeface="Arial" pitchFamily="34" charset="0"/>
              <a:buChar char="•"/>
            </a:pPr>
            <a:r>
              <a:rPr lang="en-US" dirty="0"/>
              <a:t>Clusters provided initial </a:t>
            </a:r>
            <a:r>
              <a:rPr lang="en-US" b="1" dirty="0"/>
              <a:t>analysis</a:t>
            </a:r>
            <a:r>
              <a:rPr lang="en-US" dirty="0"/>
              <a:t> of the data and information to produce information to the HCT to make strategic decisions</a:t>
            </a:r>
          </a:p>
          <a:p>
            <a:pPr marL="342900" indent="-342900">
              <a:spcAft>
                <a:spcPts val="600"/>
              </a:spcAft>
              <a:buFont typeface="Arial" pitchFamily="34" charset="0"/>
              <a:buChar char="•"/>
            </a:pPr>
            <a:r>
              <a:rPr lang="en-US" b="1" dirty="0"/>
              <a:t>Technology</a:t>
            </a:r>
            <a:r>
              <a:rPr lang="en-US" dirty="0"/>
              <a:t> is becoming more commonly used which helped support a common methodology for gathering data (mobile data collection)</a:t>
            </a:r>
          </a:p>
          <a:p>
            <a:pPr marL="342900" indent="-342900">
              <a:spcAft>
                <a:spcPts val="600"/>
              </a:spcAft>
              <a:buFont typeface="Arial" pitchFamily="34" charset="0"/>
              <a:buChar char="•"/>
            </a:pPr>
            <a:r>
              <a:rPr lang="en-US" b="1" dirty="0"/>
              <a:t>Regional Cluster Focal points </a:t>
            </a:r>
            <a:r>
              <a:rPr lang="en-US" dirty="0"/>
              <a:t>supported the implementation of the joint needs assessment across the country</a:t>
            </a:r>
          </a:p>
          <a:p>
            <a:pPr marL="342900" indent="-342900">
              <a:buFont typeface="Arial" pitchFamily="34" charset="0"/>
              <a:buChar char="•"/>
            </a:pPr>
            <a:endParaRPr lang="en-US" sz="2000" b="1" dirty="0"/>
          </a:p>
        </p:txBody>
      </p:sp>
    </p:spTree>
    <p:extLst>
      <p:ext uri="{BB962C8B-B14F-4D97-AF65-F5344CB8AC3E}">
        <p14:creationId xmlns:p14="http://schemas.microsoft.com/office/powerpoint/2010/main" val="1870135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15616" y="1968302"/>
            <a:ext cx="6984776" cy="2308324"/>
          </a:xfrm>
          <a:prstGeom prst="rect">
            <a:avLst/>
          </a:prstGeom>
          <a:solidFill>
            <a:schemeClr val="accent1">
              <a:alpha val="50000"/>
            </a:schemeClr>
          </a:solidFill>
        </p:spPr>
        <p:txBody>
          <a:bodyPr wrap="square" rtlCol="0">
            <a:spAutoFit/>
          </a:bodyPr>
          <a:lstStyle/>
          <a:p>
            <a:pPr algn="ctr"/>
            <a:endParaRPr lang="en-US" sz="3600" b="1" dirty="0">
              <a:latin typeface="Arial" panose="020B0604020202020204" pitchFamily="34" charset="0"/>
              <a:cs typeface="Arial" panose="020B0604020202020204" pitchFamily="34" charset="0"/>
            </a:endParaRPr>
          </a:p>
          <a:p>
            <a:pPr algn="ctr"/>
            <a:r>
              <a:rPr lang="en-GB" sz="3600" b="1" dirty="0"/>
              <a:t>What are the obstacles you faced and how did you overcome them</a:t>
            </a:r>
            <a:r>
              <a:rPr lang="en-US" sz="3600" b="1" dirty="0">
                <a:latin typeface="Arial" panose="020B0604020202020204" pitchFamily="34" charset="0"/>
                <a:cs typeface="Arial" panose="020B0604020202020204" pitchFamily="34" charset="0"/>
              </a:rPr>
              <a:t>? </a:t>
            </a:r>
          </a:p>
          <a:p>
            <a:pPr algn="ctr"/>
            <a:endParaRPr lang="en-US" sz="3600" b="1" dirty="0">
              <a:latin typeface="Arial" panose="020B0604020202020204" pitchFamily="34" charset="0"/>
              <a:cs typeface="Arial" panose="020B0604020202020204" pitchFamily="34" charset="0"/>
            </a:endParaRPr>
          </a:p>
        </p:txBody>
      </p:sp>
      <p:sp>
        <p:nvSpPr>
          <p:cNvPr id="14" name="TextBox 13"/>
          <p:cNvSpPr txBox="1"/>
          <p:nvPr/>
        </p:nvSpPr>
        <p:spPr>
          <a:xfrm>
            <a:off x="7856984" y="5991763"/>
            <a:ext cx="1098376" cy="215444"/>
          </a:xfrm>
          <a:prstGeom prst="rect">
            <a:avLst/>
          </a:prstGeom>
          <a:noFill/>
        </p:spPr>
        <p:txBody>
          <a:bodyPr wrap="square" rtlCol="0">
            <a:spAutoFit/>
          </a:bodyPr>
          <a:lstStyle/>
          <a:p>
            <a:r>
              <a:rPr lang="en-GB" sz="800" dirty="0">
                <a:latin typeface="Arial" panose="020B0604020202020204" pitchFamily="34" charset="0"/>
                <a:cs typeface="Arial" panose="020B0604020202020204" pitchFamily="34" charset="0"/>
              </a:rPr>
              <a:t>Photo credit: OCHA</a:t>
            </a:r>
          </a:p>
        </p:txBody>
      </p:sp>
      <p:sp>
        <p:nvSpPr>
          <p:cNvPr id="13" name="TextBox 12"/>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327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7" name="TextBox 16"/>
          <p:cNvSpPr txBox="1"/>
          <p:nvPr/>
        </p:nvSpPr>
        <p:spPr>
          <a:xfrm>
            <a:off x="-12526" y="2151816"/>
            <a:ext cx="2088232" cy="738664"/>
          </a:xfrm>
          <a:prstGeom prst="rect">
            <a:avLst/>
          </a:prstGeom>
          <a:noFill/>
        </p:spPr>
        <p:txBody>
          <a:bodyPr wrap="square" rtlCol="0">
            <a:spAutoFit/>
          </a:bodyPr>
          <a:lstStyle/>
          <a:p>
            <a:pPr algn="ctr"/>
            <a:r>
              <a:rPr lang="en-GB" sz="1050" b="1" dirty="0">
                <a:latin typeface="Arial" panose="020B0604020202020204" pitchFamily="34" charset="0"/>
                <a:cs typeface="Arial" panose="020B0604020202020204" pitchFamily="34" charset="0"/>
              </a:rPr>
              <a:t>Peter de </a:t>
            </a:r>
            <a:r>
              <a:rPr lang="en-GB" sz="1050" b="1" dirty="0" err="1">
                <a:latin typeface="Arial" panose="020B0604020202020204" pitchFamily="34" charset="0"/>
                <a:cs typeface="Arial" panose="020B0604020202020204" pitchFamily="34" charset="0"/>
              </a:rPr>
              <a:t>Clercq</a:t>
            </a:r>
            <a:endParaRPr lang="fr-FR"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Deputy SRSG and Resident and Humanitarian Coordinator, Somalia</a:t>
            </a:r>
            <a:endParaRPr lang="fr-FR" sz="1050" dirty="0">
              <a:latin typeface="Arial" panose="020B0604020202020204" pitchFamily="34" charset="0"/>
              <a:cs typeface="Arial" panose="020B0604020202020204" pitchFamily="34" charset="0"/>
            </a:endParaRPr>
          </a:p>
        </p:txBody>
      </p:sp>
      <p:pic>
        <p:nvPicPr>
          <p:cNvPr id="19" name="Picture 18" descr="Image result for peter de clercq"/>
          <p:cNvPicPr/>
          <p:nvPr/>
        </p:nvPicPr>
        <p:blipFill>
          <a:blip r:embed="rId5">
            <a:extLst>
              <a:ext uri="{28A0092B-C50C-407E-A947-70E740481C1C}">
                <a14:useLocalDpi xmlns:a14="http://schemas.microsoft.com/office/drawing/2010/main" val="0"/>
              </a:ext>
            </a:extLst>
          </a:blip>
          <a:srcRect/>
          <a:stretch>
            <a:fillRect/>
          </a:stretch>
        </p:blipFill>
        <p:spPr bwMode="auto">
          <a:xfrm>
            <a:off x="339369" y="722119"/>
            <a:ext cx="1302703" cy="1296000"/>
          </a:xfrm>
          <a:prstGeom prst="rect">
            <a:avLst/>
          </a:prstGeom>
          <a:noFill/>
          <a:ln>
            <a:noFill/>
          </a:ln>
        </p:spPr>
      </p:pic>
      <p:sp>
        <p:nvSpPr>
          <p:cNvPr id="15" name="TextBox 14"/>
          <p:cNvSpPr txBox="1"/>
          <p:nvPr/>
        </p:nvSpPr>
        <p:spPr>
          <a:xfrm>
            <a:off x="2075705" y="914400"/>
            <a:ext cx="6824679" cy="5201424"/>
          </a:xfrm>
          <a:prstGeom prst="rect">
            <a:avLst/>
          </a:prstGeom>
          <a:noFill/>
        </p:spPr>
        <p:txBody>
          <a:bodyPr wrap="square" rtlCol="0">
            <a:spAutoFit/>
          </a:bodyPr>
          <a:lstStyle/>
          <a:p>
            <a:pPr lvl="0"/>
            <a:r>
              <a:rPr lang="en-US" sz="2400" b="1" dirty="0">
                <a:solidFill>
                  <a:srgbClr val="4F81BD"/>
                </a:solidFill>
              </a:rPr>
              <a:t>Major contextual differences between 2011 famine and 2016-2017 (pre)famine</a:t>
            </a:r>
          </a:p>
          <a:p>
            <a:pPr marL="342900" lvl="0" indent="-342900">
              <a:buFont typeface="Arial" pitchFamily="34" charset="0"/>
              <a:buChar char="•"/>
            </a:pPr>
            <a:endParaRPr lang="en-US" dirty="0">
              <a:solidFill>
                <a:prstClr val="black"/>
              </a:solidFill>
            </a:endParaRPr>
          </a:p>
          <a:p>
            <a:pPr marL="342900" lvl="0" indent="-342900">
              <a:spcAft>
                <a:spcPts val="600"/>
              </a:spcAft>
              <a:buFont typeface="Arial" pitchFamily="34" charset="0"/>
              <a:buChar char="•"/>
            </a:pPr>
            <a:r>
              <a:rPr lang="en-US" sz="2000" b="1" dirty="0">
                <a:solidFill>
                  <a:prstClr val="black"/>
                </a:solidFill>
              </a:rPr>
              <a:t>National capacities</a:t>
            </a:r>
            <a:r>
              <a:rPr lang="en-US" sz="2000" dirty="0">
                <a:solidFill>
                  <a:prstClr val="black"/>
                </a:solidFill>
              </a:rPr>
              <a:t>:  Stronger National and Federal institutions permitted greater expansion into areas which were difficult to reach logistically </a:t>
            </a:r>
          </a:p>
          <a:p>
            <a:pPr marL="342900" lvl="0" indent="-342900">
              <a:spcAft>
                <a:spcPts val="600"/>
              </a:spcAft>
              <a:buFont typeface="Arial" pitchFamily="34" charset="0"/>
              <a:buChar char="•"/>
            </a:pPr>
            <a:r>
              <a:rPr lang="en-US" sz="2000" dirty="0">
                <a:solidFill>
                  <a:prstClr val="black"/>
                </a:solidFill>
              </a:rPr>
              <a:t>More systematic collaboration with </a:t>
            </a:r>
            <a:r>
              <a:rPr lang="en-US" sz="2000" b="1" dirty="0">
                <a:solidFill>
                  <a:prstClr val="black"/>
                </a:solidFill>
              </a:rPr>
              <a:t>State-level disaster management authorities </a:t>
            </a:r>
            <a:r>
              <a:rPr lang="en-US" sz="2000" dirty="0">
                <a:solidFill>
                  <a:prstClr val="black"/>
                </a:solidFill>
              </a:rPr>
              <a:t>(also </a:t>
            </a:r>
            <a:r>
              <a:rPr lang="en-US" sz="2000" dirty="0" err="1">
                <a:solidFill>
                  <a:prstClr val="black"/>
                </a:solidFill>
              </a:rPr>
              <a:t>utilising</a:t>
            </a:r>
            <a:r>
              <a:rPr lang="en-US" sz="2000" dirty="0">
                <a:solidFill>
                  <a:prstClr val="black"/>
                </a:solidFill>
              </a:rPr>
              <a:t> mobile data collection methods)</a:t>
            </a:r>
          </a:p>
          <a:p>
            <a:pPr marL="342900" lvl="0" indent="-342900">
              <a:buFont typeface="Arial" pitchFamily="34" charset="0"/>
              <a:buChar char="•"/>
            </a:pPr>
            <a:r>
              <a:rPr lang="en-US" sz="2000" b="1" dirty="0">
                <a:solidFill>
                  <a:prstClr val="black"/>
                </a:solidFill>
              </a:rPr>
              <a:t>Accountability: </a:t>
            </a:r>
            <a:r>
              <a:rPr lang="en-US" sz="2000" dirty="0">
                <a:solidFill>
                  <a:prstClr val="black"/>
                </a:solidFill>
              </a:rPr>
              <a:t>stronger linkages between HCT, ICCG, Clusters </a:t>
            </a:r>
          </a:p>
          <a:p>
            <a:pPr marL="342900" lvl="0" indent="-342900">
              <a:buFont typeface="Arial" pitchFamily="34" charset="0"/>
              <a:buChar char="•"/>
            </a:pPr>
            <a:r>
              <a:rPr lang="en-US" sz="2000" b="1" dirty="0">
                <a:solidFill>
                  <a:prstClr val="black"/>
                </a:solidFill>
              </a:rPr>
              <a:t>Higher consistency </a:t>
            </a:r>
            <a:r>
              <a:rPr lang="en-US" sz="2000" dirty="0">
                <a:solidFill>
                  <a:prstClr val="black"/>
                </a:solidFill>
              </a:rPr>
              <a:t>between regional, national and international levels leading to </a:t>
            </a:r>
            <a:r>
              <a:rPr lang="en-US" sz="2000" b="1" dirty="0">
                <a:solidFill>
                  <a:prstClr val="black"/>
                </a:solidFill>
              </a:rPr>
              <a:t>higher credibility of resource </a:t>
            </a:r>
            <a:r>
              <a:rPr lang="en-US" sz="2000" b="1" dirty="0" err="1">
                <a:solidFill>
                  <a:prstClr val="black"/>
                </a:solidFill>
              </a:rPr>
              <a:t>mobilisation</a:t>
            </a:r>
            <a:endParaRPr lang="en-US" sz="2000" b="1" dirty="0">
              <a:solidFill>
                <a:prstClr val="black"/>
              </a:solidFill>
            </a:endParaRPr>
          </a:p>
          <a:p>
            <a:pPr marL="342900" indent="-342900">
              <a:buFont typeface="Arial" pitchFamily="34" charset="0"/>
              <a:buChar char="•"/>
            </a:pPr>
            <a:endParaRPr lang="en-US" sz="1600" dirty="0">
              <a:solidFill>
                <a:prstClr val="black"/>
              </a:solidFill>
            </a:endParaRPr>
          </a:p>
          <a:p>
            <a:pPr marL="342900" indent="-342900">
              <a:buFont typeface="Arial" pitchFamily="34" charset="0"/>
              <a:buChar char="•"/>
            </a:pPr>
            <a:endParaRPr lang="en-US" sz="2000" b="1" dirty="0"/>
          </a:p>
        </p:txBody>
      </p:sp>
    </p:spTree>
    <p:extLst>
      <p:ext uri="{BB962C8B-B14F-4D97-AF65-F5344CB8AC3E}">
        <p14:creationId xmlns:p14="http://schemas.microsoft.com/office/powerpoint/2010/main" val="2452858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176307331"/>
              </p:ext>
            </p:extLst>
          </p:nvPr>
        </p:nvGraphicFramePr>
        <p:xfrm>
          <a:off x="2195736" y="1628800"/>
          <a:ext cx="6597352" cy="447668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432072" y="1121891"/>
            <a:ext cx="5486400" cy="369332"/>
          </a:xfrm>
          <a:prstGeom prst="rect">
            <a:avLst/>
          </a:prstGeom>
          <a:noFill/>
        </p:spPr>
        <p:txBody>
          <a:bodyPr wrap="square" rtlCol="0">
            <a:spAutoFit/>
          </a:bodyPr>
          <a:lstStyle/>
          <a:p>
            <a:r>
              <a:rPr lang="en-US" b="1" dirty="0"/>
              <a:t>Number of Joint Assessments by Year</a:t>
            </a:r>
          </a:p>
        </p:txBody>
      </p:sp>
      <p:pic>
        <p:nvPicPr>
          <p:cNvPr id="4" name="Picture 3"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5" name="Straight Connector 4"/>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7" name="Straight Connector 6"/>
          <p:cNvCxnSpPr/>
          <p:nvPr/>
        </p:nvCxnSpPr>
        <p:spPr>
          <a:xfrm>
            <a:off x="0" y="643197"/>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TextBox 8"/>
          <p:cNvSpPr txBox="1"/>
          <p:nvPr/>
        </p:nvSpPr>
        <p:spPr>
          <a:xfrm>
            <a:off x="-12526" y="2151816"/>
            <a:ext cx="2088232" cy="738664"/>
          </a:xfrm>
          <a:prstGeom prst="rect">
            <a:avLst/>
          </a:prstGeom>
          <a:noFill/>
        </p:spPr>
        <p:txBody>
          <a:bodyPr wrap="square" rtlCol="0">
            <a:spAutoFit/>
          </a:bodyPr>
          <a:lstStyle/>
          <a:p>
            <a:pPr algn="ctr"/>
            <a:r>
              <a:rPr lang="en-GB" sz="1050" b="1" dirty="0">
                <a:latin typeface="Arial" panose="020B0604020202020204" pitchFamily="34" charset="0"/>
                <a:cs typeface="Arial" panose="020B0604020202020204" pitchFamily="34" charset="0"/>
              </a:rPr>
              <a:t>Peter de </a:t>
            </a:r>
            <a:r>
              <a:rPr lang="en-GB" sz="1050" b="1" dirty="0" err="1">
                <a:latin typeface="Arial" panose="020B0604020202020204" pitchFamily="34" charset="0"/>
                <a:cs typeface="Arial" panose="020B0604020202020204" pitchFamily="34" charset="0"/>
              </a:rPr>
              <a:t>Clercq</a:t>
            </a:r>
            <a:endParaRPr lang="fr-FR"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Deputy SRSG and Resident and Humanitarian Coordinator, Somalia</a:t>
            </a:r>
            <a:endParaRPr lang="fr-FR" sz="1050" dirty="0">
              <a:latin typeface="Arial" panose="020B0604020202020204" pitchFamily="34" charset="0"/>
              <a:cs typeface="Arial" panose="020B0604020202020204" pitchFamily="34" charset="0"/>
            </a:endParaRPr>
          </a:p>
        </p:txBody>
      </p:sp>
      <p:pic>
        <p:nvPicPr>
          <p:cNvPr id="10" name="Picture 9" descr="Image result for peter de clercq"/>
          <p:cNvPicPr/>
          <p:nvPr/>
        </p:nvPicPr>
        <p:blipFill>
          <a:blip r:embed="rId5">
            <a:extLst>
              <a:ext uri="{28A0092B-C50C-407E-A947-70E740481C1C}">
                <a14:useLocalDpi xmlns:a14="http://schemas.microsoft.com/office/drawing/2010/main" val="0"/>
              </a:ext>
            </a:extLst>
          </a:blip>
          <a:srcRect/>
          <a:stretch>
            <a:fillRect/>
          </a:stretch>
        </p:blipFill>
        <p:spPr bwMode="auto">
          <a:xfrm>
            <a:off x="339369" y="722119"/>
            <a:ext cx="1302703" cy="1296000"/>
          </a:xfrm>
          <a:prstGeom prst="rect">
            <a:avLst/>
          </a:prstGeom>
          <a:noFill/>
          <a:ln>
            <a:noFill/>
          </a:ln>
        </p:spPr>
      </p:pic>
    </p:spTree>
    <p:extLst>
      <p:ext uri="{BB962C8B-B14F-4D97-AF65-F5344CB8AC3E}">
        <p14:creationId xmlns:p14="http://schemas.microsoft.com/office/powerpoint/2010/main" val="3081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80823755"/>
              </p:ext>
            </p:extLst>
          </p:nvPr>
        </p:nvGraphicFramePr>
        <p:xfrm>
          <a:off x="964332" y="1137439"/>
          <a:ext cx="7215336" cy="4553989"/>
        </p:xfrm>
        <a:graphic>
          <a:graphicData uri="http://schemas.openxmlformats.org/drawingml/2006/table">
            <a:tbl>
              <a:tblPr firstRow="1" bandRow="1">
                <a:tableStyleId>{69012ECD-51FC-41F1-AA8D-1B2483CD663E}</a:tableStyleId>
              </a:tblPr>
              <a:tblGrid>
                <a:gridCol w="3985614">
                  <a:extLst>
                    <a:ext uri="{9D8B030D-6E8A-4147-A177-3AD203B41FA5}">
                      <a16:colId xmlns:a16="http://schemas.microsoft.com/office/drawing/2014/main" val="20000"/>
                    </a:ext>
                  </a:extLst>
                </a:gridCol>
                <a:gridCol w="3229722">
                  <a:extLst>
                    <a:ext uri="{9D8B030D-6E8A-4147-A177-3AD203B41FA5}">
                      <a16:colId xmlns:a16="http://schemas.microsoft.com/office/drawing/2014/main" val="20001"/>
                    </a:ext>
                  </a:extLst>
                </a:gridCol>
              </a:tblGrid>
              <a:tr h="635377">
                <a:tc>
                  <a:txBody>
                    <a:bodyPr/>
                    <a:lstStyle/>
                    <a:p>
                      <a:r>
                        <a:rPr lang="en-US" sz="1600" dirty="0">
                          <a:solidFill>
                            <a:schemeClr val="bg1"/>
                          </a:solidFill>
                        </a:rPr>
                        <a:t>Obstacles faced in implementing Joint Needs Assessments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600" dirty="0">
                          <a:solidFill>
                            <a:schemeClr val="bg1"/>
                          </a:solidFill>
                        </a:rPr>
                        <a:t>Steps taken to overcome the challenges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52887">
                <a:tc>
                  <a:txBody>
                    <a:bodyPr/>
                    <a:lstStyle/>
                    <a:p>
                      <a:pPr marL="0" marR="0" lvl="0" indent="0" algn="l" defTabSz="914400" rtl="0" eaLnBrk="1" fontAlgn="auto" latinLnBrk="0" hangingPunct="1">
                        <a:lnSpc>
                          <a:spcPct val="115000"/>
                        </a:lnSpc>
                        <a:spcBef>
                          <a:spcPts val="0"/>
                        </a:spcBef>
                        <a:spcAft>
                          <a:spcPts val="0"/>
                        </a:spcAft>
                        <a:buClrTx/>
                        <a:buSzTx/>
                        <a:buFontTx/>
                        <a:buNone/>
                        <a:tabLst>
                          <a:tab pos="457200" algn="l"/>
                        </a:tabLst>
                        <a:defRPr/>
                      </a:pPr>
                      <a:r>
                        <a:rPr kumimoji="0" lang="en-US" sz="1600" b="1" u="none" strike="noStrike" kern="1200" cap="none" spc="0" normalizeH="0" baseline="0" noProof="0" dirty="0">
                          <a:ln>
                            <a:noFill/>
                          </a:ln>
                          <a:effectLst/>
                          <a:uLnTx/>
                          <a:uFillTx/>
                        </a:rPr>
                        <a:t>Bringing all actors behind a common vision </a:t>
                      </a:r>
                      <a:r>
                        <a:rPr kumimoji="0" lang="en-US" sz="1600" u="none" strike="noStrike" kern="1200" cap="none" spc="0" normalizeH="0" baseline="0" noProof="0" dirty="0">
                          <a:ln>
                            <a:noFill/>
                          </a:ln>
                          <a:effectLst/>
                          <a:uLnTx/>
                          <a:uFillTx/>
                        </a:rPr>
                        <a:t>and different agencies and </a:t>
                      </a:r>
                      <a:r>
                        <a:rPr kumimoji="0" lang="en-US" sz="1600" u="none" strike="noStrike" kern="1200" cap="none" spc="0" normalizeH="0" baseline="0" noProof="0" dirty="0" err="1">
                          <a:ln>
                            <a:noFill/>
                          </a:ln>
                          <a:effectLst/>
                          <a:uLnTx/>
                          <a:uFillTx/>
                        </a:rPr>
                        <a:t>organisations</a:t>
                      </a:r>
                      <a:r>
                        <a:rPr kumimoji="0" lang="en-US" sz="1600" u="none" strike="noStrike" kern="1200" cap="none" spc="0" normalizeH="0" baseline="0" noProof="0" dirty="0">
                          <a:ln>
                            <a:noFill/>
                          </a:ln>
                          <a:effectLst/>
                          <a:uLnTx/>
                          <a:uFillTx/>
                        </a:rPr>
                        <a:t> together</a:t>
                      </a:r>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rPr>
                        <a:t>Stronger HCT with coherent vision</a:t>
                      </a:r>
                    </a:p>
                    <a:p>
                      <a:endParaRPr 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64096">
                <a:tc>
                  <a:txBody>
                    <a:bodyPr/>
                    <a:lstStyle/>
                    <a:p>
                      <a:pPr marL="0" marR="0" lvl="0" indent="0" algn="l" defTabSz="914400" rtl="0" eaLnBrk="1" fontAlgn="auto" latinLnBrk="0" hangingPunct="1">
                        <a:lnSpc>
                          <a:spcPct val="115000"/>
                        </a:lnSpc>
                        <a:spcBef>
                          <a:spcPts val="0"/>
                        </a:spcBef>
                        <a:spcAft>
                          <a:spcPts val="0"/>
                        </a:spcAft>
                        <a:buClrTx/>
                        <a:buSzTx/>
                        <a:buFontTx/>
                        <a:buNone/>
                        <a:tabLst>
                          <a:tab pos="457200" algn="l"/>
                        </a:tabLst>
                        <a:defRPr/>
                      </a:pPr>
                      <a:r>
                        <a:rPr kumimoji="0" lang="en-US" sz="1600" b="1" u="none" strike="noStrike" kern="1200" cap="none" spc="0" normalizeH="0" baseline="0" noProof="0" dirty="0">
                          <a:ln>
                            <a:noFill/>
                          </a:ln>
                          <a:effectLst/>
                          <a:uLnTx/>
                          <a:uFillTx/>
                        </a:rPr>
                        <a:t>Access and security</a:t>
                      </a:r>
                      <a:r>
                        <a:rPr kumimoji="0" lang="en-US" sz="1600" u="none" strike="noStrike" kern="1200" cap="none" spc="0" normalizeH="0" baseline="0" noProof="0" dirty="0">
                          <a:ln>
                            <a:noFill/>
                          </a:ln>
                          <a:effectLst/>
                          <a:uLnTx/>
                          <a:uFillTx/>
                        </a:rPr>
                        <a:t>:  areas of the country are still difficult to reach and operate in and information cannot always be verified</a:t>
                      </a:r>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 typeface="Arial"/>
                        <a:buNone/>
                        <a:tabLst>
                          <a:tab pos="457200" algn="l"/>
                        </a:tabLst>
                        <a:defRPr/>
                      </a:pPr>
                      <a:r>
                        <a:rPr kumimoji="0" lang="en-US" sz="1600" u="none" strike="noStrike" kern="1200" cap="none" spc="0" normalizeH="0" baseline="0" noProof="0" dirty="0">
                          <a:ln>
                            <a:noFill/>
                          </a:ln>
                          <a:effectLst/>
                          <a:uLnTx/>
                          <a:uFillTx/>
                        </a:rPr>
                        <a:t>Use of technology; regional and sub-regional ICCGs; Local/community level partnerships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102414">
                <a:tc>
                  <a:txBody>
                    <a:bodyPr/>
                    <a:lstStyle/>
                    <a:p>
                      <a:pPr marL="0" marR="0" lvl="0" indent="0" algn="l" defTabSz="914400" rtl="0" eaLnBrk="1" fontAlgn="auto" latinLnBrk="0" hangingPunct="1">
                        <a:lnSpc>
                          <a:spcPct val="115000"/>
                        </a:lnSpc>
                        <a:spcBef>
                          <a:spcPts val="0"/>
                        </a:spcBef>
                        <a:spcAft>
                          <a:spcPts val="0"/>
                        </a:spcAft>
                        <a:buClrTx/>
                        <a:buSzTx/>
                        <a:buFontTx/>
                        <a:buNone/>
                        <a:tabLst>
                          <a:tab pos="457200" algn="l"/>
                        </a:tabLst>
                        <a:defRPr/>
                      </a:pPr>
                      <a:r>
                        <a:rPr kumimoji="0" lang="en-US" sz="1600" b="1" u="none" strike="noStrike" kern="1200" cap="none" spc="0" normalizeH="0" baseline="0" noProof="0" dirty="0">
                          <a:ln>
                            <a:noFill/>
                          </a:ln>
                          <a:effectLst/>
                          <a:uLnTx/>
                          <a:uFillTx/>
                        </a:rPr>
                        <a:t>National capacity </a:t>
                      </a:r>
                      <a:r>
                        <a:rPr kumimoji="0" lang="en-US" sz="1600" u="none" strike="noStrike" kern="1200" cap="none" spc="0" normalizeH="0" baseline="0" noProof="0" dirty="0">
                          <a:ln>
                            <a:noFill/>
                          </a:ln>
                          <a:effectLst/>
                          <a:uLnTx/>
                          <a:uFillTx/>
                        </a:rPr>
                        <a:t>is getting stronger, but the ability to bring data together and provide reliable analysis requires stronger and more robust institutions and national actors</a:t>
                      </a:r>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rPr>
                        <a:t>Support to local disaster management/humanitarian coordination institutions</a:t>
                      </a:r>
                    </a:p>
                    <a:p>
                      <a:endParaRPr 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896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effectLst/>
                        </a:rPr>
                        <a:t>Assessment fatigue</a:t>
                      </a:r>
                    </a:p>
                    <a:p>
                      <a:endParaRPr lang="en-US" sz="16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rPr>
                        <a:t>Coordinating assessments replacing</a:t>
                      </a:r>
                      <a:r>
                        <a:rPr lang="en-US" sz="1600" baseline="0" dirty="0">
                          <a:effectLst/>
                        </a:rPr>
                        <a:t> agency or cluster specific </a:t>
                      </a:r>
                      <a:r>
                        <a:rPr lang="en-US" sz="1600" dirty="0">
                          <a:effectLst/>
                        </a:rPr>
                        <a:t>fragmented  need</a:t>
                      </a:r>
                      <a:r>
                        <a:rPr lang="en-US" sz="1600" baseline="0" dirty="0">
                          <a:effectLst/>
                        </a:rPr>
                        <a:t> assessments</a:t>
                      </a:r>
                      <a:endParaRPr lang="en-US" sz="1600" dirty="0">
                        <a:effectLs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pic>
        <p:nvPicPr>
          <p:cNvPr id="3" name="Picture 2" descr="C:\Users\BHOYROO\Documents\stait-tlogo-transparent-317x129@300dpi.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4" name="Straight Connector 3"/>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6" name="Straight Connector 5"/>
          <p:cNvCxnSpPr/>
          <p:nvPr/>
        </p:nvCxnSpPr>
        <p:spPr>
          <a:xfrm>
            <a:off x="0" y="643197"/>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8676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0" y="613745"/>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21" name="Picture 20" descr="C:\Users\BHOYROO\Documents\stait-tlogo-transparent-317x129@300dpi.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9993" y="38825"/>
            <a:ext cx="1215008" cy="574920"/>
          </a:xfrm>
          <a:prstGeom prst="rect">
            <a:avLst/>
          </a:prstGeom>
          <a:noFill/>
          <a:ln>
            <a:noFill/>
          </a:ln>
        </p:spPr>
      </p:pic>
      <p:pic>
        <p:nvPicPr>
          <p:cNvPr id="22" name="Picture 21"/>
          <p:cNvPicPr/>
          <p:nvPr/>
        </p:nvPicPr>
        <p:blipFill>
          <a:blip r:embed="rId3"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sp>
        <p:nvSpPr>
          <p:cNvPr id="11" name="TextBox 10"/>
          <p:cNvSpPr txBox="1"/>
          <p:nvPr/>
        </p:nvSpPr>
        <p:spPr>
          <a:xfrm>
            <a:off x="617173" y="816583"/>
            <a:ext cx="8352928" cy="461665"/>
          </a:xfrm>
          <a:prstGeom prst="rect">
            <a:avLst/>
          </a:prstGeom>
          <a:noFill/>
        </p:spPr>
        <p:txBody>
          <a:bodyPr wrap="square" rtlCol="0">
            <a:spAutoFit/>
          </a:bodyPr>
          <a:lstStyle/>
          <a:p>
            <a:r>
              <a:rPr lang="en-GB" sz="2400" b="1" dirty="0">
                <a:solidFill>
                  <a:schemeClr val="tx1">
                    <a:lumMod val="75000"/>
                    <a:lumOff val="25000"/>
                  </a:schemeClr>
                </a:solidFill>
                <a:latin typeface="Arial" panose="020B0604020202020204" pitchFamily="34" charset="0"/>
                <a:cs typeface="Arial" panose="020B0604020202020204" pitchFamily="34" charset="0"/>
              </a:rPr>
              <a:t>Senior Transformative Agenda Implementation Team</a:t>
            </a:r>
          </a:p>
        </p:txBody>
      </p:sp>
      <p:sp>
        <p:nvSpPr>
          <p:cNvPr id="13" name="TextBox 12"/>
          <p:cNvSpPr txBox="1"/>
          <p:nvPr/>
        </p:nvSpPr>
        <p:spPr>
          <a:xfrm>
            <a:off x="629177" y="1332599"/>
            <a:ext cx="8009637" cy="369332"/>
          </a:xfrm>
          <a:prstGeom prst="rect">
            <a:avLst/>
          </a:prstGeom>
          <a:noFill/>
        </p:spPr>
        <p:txBody>
          <a:bodyPr wrap="square" rtlCol="0">
            <a:spAutoFit/>
          </a:bodyPr>
          <a:lstStyle/>
          <a:p>
            <a:r>
              <a:rPr lang="en-GB" b="1" dirty="0">
                <a:solidFill>
                  <a:srgbClr val="0070C0"/>
                </a:solidFill>
                <a:latin typeface="Arial" panose="020B0604020202020204" pitchFamily="34" charset="0"/>
                <a:cs typeface="Arial" panose="020B0604020202020204" pitchFamily="34" charset="0"/>
              </a:rPr>
              <a:t>What is STAIT? </a:t>
            </a:r>
            <a:endParaRPr lang="en-GB" dirty="0">
              <a:solidFill>
                <a:srgbClr val="0070C0"/>
              </a:solidFill>
              <a:latin typeface="Arial" panose="020B0604020202020204" pitchFamily="34" charset="0"/>
              <a:cs typeface="Arial" panose="020B0604020202020204" pitchFamily="34" charset="0"/>
            </a:endParaRPr>
          </a:p>
        </p:txBody>
      </p:sp>
      <p:sp>
        <p:nvSpPr>
          <p:cNvPr id="14" name="Rectangle 13"/>
          <p:cNvSpPr/>
          <p:nvPr/>
        </p:nvSpPr>
        <p:spPr>
          <a:xfrm>
            <a:off x="687371" y="1852461"/>
            <a:ext cx="7893251" cy="3697935"/>
          </a:xfrm>
          <a:prstGeom prst="rect">
            <a:avLst/>
          </a:prstGeom>
        </p:spPr>
        <p:txBody>
          <a:bodyPr wrap="square">
            <a:spAutoFit/>
          </a:bodyPr>
          <a:lstStyle/>
          <a:p>
            <a:pPr>
              <a:lnSpc>
                <a:spcPct val="120000"/>
              </a:lnSpc>
              <a:spcAft>
                <a:spcPts val="1200"/>
              </a:spcAft>
            </a:pPr>
            <a:r>
              <a:rPr lang="en-US" dirty="0">
                <a:solidFill>
                  <a:schemeClr val="tx1">
                    <a:lumMod val="75000"/>
                    <a:lumOff val="25000"/>
                  </a:schemeClr>
                </a:solidFill>
                <a:latin typeface="Arial" panose="020B0604020202020204" pitchFamily="34" charset="0"/>
                <a:ea typeface="Arial" panose="020B0604020202020204" pitchFamily="34" charset="0"/>
                <a:cs typeface="Times New Roman" panose="02020603050405020304" pitchFamily="18" charset="0"/>
              </a:rPr>
              <a:t>The Senior Transformative Agenda Implementation Team (STAIT) was created by the Emergency Directors’ Group (EDG) in December 2013. </a:t>
            </a:r>
          </a:p>
          <a:p>
            <a:pPr>
              <a:lnSpc>
                <a:spcPct val="120000"/>
              </a:lnSpc>
              <a:spcAft>
                <a:spcPts val="1200"/>
              </a:spcAft>
            </a:pPr>
            <a:r>
              <a:rPr lang="en-US" dirty="0">
                <a:solidFill>
                  <a:schemeClr val="tx1">
                    <a:lumMod val="75000"/>
                    <a:lumOff val="25000"/>
                  </a:schemeClr>
                </a:solidFill>
                <a:latin typeface="Arial" panose="020B0604020202020204" pitchFamily="34" charset="0"/>
                <a:ea typeface="Arial" panose="020B0604020202020204" pitchFamily="34" charset="0"/>
                <a:cs typeface="Times New Roman" panose="02020603050405020304" pitchFamily="18" charset="0"/>
              </a:rPr>
              <a:t>Its purpose is to provide peer support to Humanitarian Coordinators (HCs) and Humanitarian Country Teams (HCTs) to strengthen the effectiveness of humanitarian response in the field. </a:t>
            </a:r>
          </a:p>
          <a:p>
            <a:pPr>
              <a:lnSpc>
                <a:spcPct val="120000"/>
              </a:lnSpc>
              <a:spcAft>
                <a:spcPts val="1200"/>
              </a:spcAft>
            </a:pPr>
            <a:r>
              <a:rPr lang="en-US" dirty="0">
                <a:solidFill>
                  <a:schemeClr val="tx1">
                    <a:lumMod val="75000"/>
                    <a:lumOff val="25000"/>
                  </a:schemeClr>
                </a:solidFill>
                <a:latin typeface="Arial" panose="020B0604020202020204" pitchFamily="34" charset="0"/>
                <a:ea typeface="Arial" panose="020B0604020202020204" pitchFamily="34" charset="0"/>
                <a:cs typeface="Times New Roman" panose="02020603050405020304" pitchFamily="18" charset="0"/>
              </a:rPr>
              <a:t>The team reports to the EDG, is hosted by OCHA, and supported administratively by UNDP.</a:t>
            </a:r>
          </a:p>
          <a:p>
            <a:pPr>
              <a:lnSpc>
                <a:spcPct val="120000"/>
              </a:lnSpc>
              <a:spcAft>
                <a:spcPts val="900"/>
              </a:spcAft>
            </a:pPr>
            <a:r>
              <a:rPr lang="en-US" b="1" dirty="0">
                <a:solidFill>
                  <a:srgbClr val="0070C0"/>
                </a:solidFill>
                <a:latin typeface="Arial" panose="020B0604020202020204" pitchFamily="34" charset="0"/>
                <a:cs typeface="Arial" panose="020B0604020202020204" pitchFamily="34" charset="0"/>
              </a:rPr>
              <a:t>Contact us: </a:t>
            </a:r>
            <a:r>
              <a:rPr lang="en-US" dirty="0">
                <a:solidFill>
                  <a:srgbClr val="B9274D"/>
                </a:solidFill>
                <a:latin typeface="Arial" panose="020B0604020202020204" pitchFamily="34" charset="0"/>
                <a:cs typeface="Arial" panose="020B0604020202020204" pitchFamily="34" charset="0"/>
                <a:hlinkClick r:id="rId4"/>
              </a:rPr>
              <a:t>STAIT@un.org</a:t>
            </a:r>
            <a:r>
              <a:rPr lang="en-US" b="1" dirty="0">
                <a:solidFill>
                  <a:srgbClr val="B9274D"/>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r>
              <a:rPr lang="en-US" b="1" dirty="0">
                <a:solidFill>
                  <a:srgbClr val="B9274D"/>
                </a:solidFill>
                <a:latin typeface="Arial" panose="020B0604020202020204" pitchFamily="34" charset="0"/>
                <a:cs typeface="Arial" panose="020B0604020202020204" pitchFamily="34" charset="0"/>
              </a:rPr>
              <a:t> </a:t>
            </a:r>
            <a:r>
              <a:rPr lang="en-US" dirty="0">
                <a:solidFill>
                  <a:srgbClr val="B9274D"/>
                </a:solidFill>
                <a:latin typeface="Arial" panose="020B0604020202020204" pitchFamily="34" charset="0"/>
                <a:cs typeface="Arial" panose="020B0604020202020204" pitchFamily="34" charset="0"/>
                <a:hlinkClick r:id="rId5"/>
              </a:rPr>
              <a:t>www.deliveraidbetter.org</a:t>
            </a:r>
            <a:r>
              <a:rPr lang="en-US" dirty="0">
                <a:solidFill>
                  <a:srgbClr val="B9274D"/>
                </a:solidFill>
                <a:latin typeface="Arial" panose="020B0604020202020204" pitchFamily="34" charset="0"/>
                <a:cs typeface="Arial" panose="020B0604020202020204" pitchFamily="34" charset="0"/>
              </a:rPr>
              <a:t> </a:t>
            </a:r>
            <a:endParaRPr lang="en-GB" sz="1200" dirty="0">
              <a:solidFill>
                <a:schemeClr val="tx1">
                  <a:lumMod val="75000"/>
                  <a:lumOff val="25000"/>
                </a:schemeClr>
              </a:solidFill>
              <a:latin typeface="Arial" panose="020B0604020202020204" pitchFamily="34" charset="0"/>
              <a:cs typeface="Arial" panose="020B0604020202020204" pitchFamily="34" charset="0"/>
            </a:endParaRPr>
          </a:p>
          <a:p>
            <a:r>
              <a:rPr lang="en-GB" sz="1200" dirty="0">
                <a:solidFill>
                  <a:schemeClr val="tx1">
                    <a:lumMod val="75000"/>
                    <a:lumOff val="25000"/>
                  </a:schemeClr>
                </a:solidFill>
                <a:latin typeface="Arial" panose="020B0604020202020204" pitchFamily="34" charset="0"/>
                <a:cs typeface="Arial" panose="020B0604020202020204" pitchFamily="34" charset="0"/>
              </a:rPr>
              <a:t>All webinar recordings are available on:</a:t>
            </a:r>
          </a:p>
          <a:p>
            <a:r>
              <a:rPr lang="en-GB" sz="1200" dirty="0">
                <a:solidFill>
                  <a:schemeClr val="tx1">
                    <a:lumMod val="75000"/>
                    <a:lumOff val="25000"/>
                  </a:schemeClr>
                </a:solidFill>
                <a:latin typeface="Arial" panose="020B0604020202020204" pitchFamily="34" charset="0"/>
                <a:cs typeface="Arial" panose="020B0604020202020204" pitchFamily="34" charset="0"/>
              </a:rPr>
              <a:t> </a:t>
            </a:r>
            <a:r>
              <a:rPr lang="en-GB" sz="1200" dirty="0">
                <a:solidFill>
                  <a:prstClr val="black"/>
                </a:solidFill>
                <a:latin typeface="Arial" panose="020B0604020202020204" pitchFamily="34" charset="0"/>
                <a:cs typeface="Arial" panose="020B0604020202020204" pitchFamily="34" charset="0"/>
                <a:hlinkClick r:id="rId6"/>
              </a:rPr>
              <a:t>www.youtube.com</a:t>
            </a:r>
            <a:r>
              <a:rPr lang="en-GB" sz="1200" dirty="0">
                <a:solidFill>
                  <a:prstClr val="black"/>
                </a:solidFill>
                <a:latin typeface="Arial" panose="020B0604020202020204" pitchFamily="34" charset="0"/>
                <a:cs typeface="Arial" panose="020B0604020202020204" pitchFamily="34" charset="0"/>
              </a:rPr>
              <a:t>; </a:t>
            </a:r>
            <a:r>
              <a:rPr lang="en-GB" sz="1200" dirty="0">
                <a:solidFill>
                  <a:prstClr val="black"/>
                </a:solidFill>
                <a:latin typeface="Arial" panose="020B0604020202020204" pitchFamily="34" charset="0"/>
                <a:cs typeface="Arial" panose="020B0604020202020204" pitchFamily="34" charset="0"/>
                <a:hlinkClick r:id="rId7"/>
              </a:rPr>
              <a:t>www.humanitarianresponse.info/topics/transformative-agenda</a:t>
            </a:r>
            <a:endParaRPr lang="en-GB" sz="1200" dirty="0">
              <a:solidFill>
                <a:prstClr val="black"/>
              </a:solidFill>
              <a:latin typeface="Arial" panose="020B0604020202020204" pitchFamily="34" charset="0"/>
              <a:cs typeface="Arial" panose="020B0604020202020204" pitchFamily="34" charset="0"/>
            </a:endParaRPr>
          </a:p>
        </p:txBody>
      </p:sp>
      <p:cxnSp>
        <p:nvCxnSpPr>
          <p:cNvPr id="15" name="Straight Connector 14"/>
          <p:cNvCxnSpPr/>
          <p:nvPr/>
        </p:nvCxnSpPr>
        <p:spPr>
          <a:xfrm>
            <a:off x="697381" y="1700808"/>
            <a:ext cx="7619035"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091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0" y="613745"/>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21" name="Picture 20" descr="C:\Users\BHOYROO\Documents\stait-tlogo-transparent-317x129@300dpi.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9993" y="38825"/>
            <a:ext cx="1215008" cy="574920"/>
          </a:xfrm>
          <a:prstGeom prst="rect">
            <a:avLst/>
          </a:prstGeom>
          <a:noFill/>
          <a:ln>
            <a:noFill/>
          </a:ln>
        </p:spPr>
      </p:pic>
      <p:pic>
        <p:nvPicPr>
          <p:cNvPr id="22" name="Picture 21"/>
          <p:cNvPicPr/>
          <p:nvPr/>
        </p:nvPicPr>
        <p:blipFill>
          <a:blip r:embed="rId3"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sp>
        <p:nvSpPr>
          <p:cNvPr id="4" name="TextBox 3"/>
          <p:cNvSpPr txBox="1"/>
          <p:nvPr/>
        </p:nvSpPr>
        <p:spPr>
          <a:xfrm>
            <a:off x="863588" y="6329178"/>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Rectangle 4"/>
          <p:cNvSpPr/>
          <p:nvPr/>
        </p:nvSpPr>
        <p:spPr>
          <a:xfrm>
            <a:off x="0" y="613745"/>
            <a:ext cx="9144000" cy="5695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5614985" y="3198521"/>
            <a:ext cx="2293200" cy="830997"/>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Peter de </a:t>
            </a:r>
            <a:r>
              <a:rPr lang="en-GB" sz="1200" b="1" dirty="0" err="1">
                <a:latin typeface="Arial" panose="020B0604020202020204" pitchFamily="34" charset="0"/>
                <a:cs typeface="Arial" panose="020B0604020202020204" pitchFamily="34" charset="0"/>
              </a:rPr>
              <a:t>Clercq</a:t>
            </a:r>
            <a:endParaRPr lang="fr-FR" sz="12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Deputy SRSG and Resident and Humanitarian Coordinator, Somalia</a:t>
            </a:r>
            <a:endParaRPr lang="fr-FR" sz="1200" dirty="0">
              <a:latin typeface="Arial" panose="020B0604020202020204" pitchFamily="34" charset="0"/>
              <a:cs typeface="Arial" panose="020B0604020202020204" pitchFamily="34" charset="0"/>
            </a:endParaRPr>
          </a:p>
        </p:txBody>
      </p:sp>
      <p:sp>
        <p:nvSpPr>
          <p:cNvPr id="18" name="TextBox 17"/>
          <p:cNvSpPr txBox="1"/>
          <p:nvPr/>
        </p:nvSpPr>
        <p:spPr>
          <a:xfrm>
            <a:off x="1043608" y="3212681"/>
            <a:ext cx="2293885" cy="646331"/>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John </a:t>
            </a:r>
            <a:r>
              <a:rPr lang="en-GB" sz="1200" b="1" dirty="0" err="1">
                <a:latin typeface="Arial" panose="020B0604020202020204" pitchFamily="34" charset="0"/>
                <a:cs typeface="Arial" panose="020B0604020202020204" pitchFamily="34" charset="0"/>
              </a:rPr>
              <a:t>Ging</a:t>
            </a:r>
            <a:r>
              <a:rPr lang="en-GB" sz="1200" b="1" dirty="0">
                <a:latin typeface="Arial" panose="020B0604020202020204" pitchFamily="34" charset="0"/>
                <a:cs typeface="Arial" panose="020B0604020202020204" pitchFamily="34" charset="0"/>
              </a:rPr>
              <a:t> </a:t>
            </a:r>
          </a:p>
          <a:p>
            <a:pPr algn="ctr"/>
            <a:r>
              <a:rPr lang="en-GB" sz="1200" dirty="0">
                <a:solidFill>
                  <a:schemeClr val="tx1">
                    <a:lumMod val="75000"/>
                    <a:lumOff val="25000"/>
                  </a:schemeClr>
                </a:solidFill>
                <a:latin typeface="Arial" panose="020B0604020202020204" pitchFamily="34" charset="0"/>
                <a:cs typeface="Arial" panose="020B0604020202020204" pitchFamily="34" charset="0"/>
              </a:rPr>
              <a:t>Director of operations </a:t>
            </a:r>
          </a:p>
          <a:p>
            <a:pPr algn="ctr"/>
            <a:r>
              <a:rPr lang="en-GB" sz="1200" dirty="0">
                <a:solidFill>
                  <a:schemeClr val="tx1">
                    <a:lumMod val="75000"/>
                    <a:lumOff val="25000"/>
                  </a:schemeClr>
                </a:solidFill>
                <a:latin typeface="Arial" panose="020B0604020202020204" pitchFamily="34" charset="0"/>
                <a:cs typeface="Arial" panose="020B0604020202020204" pitchFamily="34" charset="0"/>
              </a:rPr>
              <a:t>OCHA</a:t>
            </a:r>
            <a:endParaRPr lang="fr-FR"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 name="TextBox 14"/>
          <p:cNvSpPr txBox="1"/>
          <p:nvPr/>
        </p:nvSpPr>
        <p:spPr>
          <a:xfrm>
            <a:off x="3265078" y="897605"/>
            <a:ext cx="2304256" cy="461665"/>
          </a:xfrm>
          <a:prstGeom prst="rect">
            <a:avLst/>
          </a:prstGeom>
          <a:noFill/>
        </p:spPr>
        <p:txBody>
          <a:bodyPr wrap="square" rtlCol="0">
            <a:spAutoFit/>
          </a:bodyPr>
          <a:lstStyle/>
          <a:p>
            <a:pPr algn="ctr"/>
            <a:r>
              <a:rPr lang="en-GB" sz="2400" b="1" dirty="0">
                <a:solidFill>
                  <a:schemeClr val="bg1"/>
                </a:solidFill>
                <a:latin typeface="Arial" panose="020B0604020202020204" pitchFamily="34" charset="0"/>
                <a:cs typeface="Arial" panose="020B0604020202020204" pitchFamily="34" charset="0"/>
              </a:rPr>
              <a:t>Speakers</a:t>
            </a:r>
          </a:p>
        </p:txBody>
      </p:sp>
      <p:sp>
        <p:nvSpPr>
          <p:cNvPr id="23" name="TextBox 22"/>
          <p:cNvSpPr txBox="1"/>
          <p:nvPr/>
        </p:nvSpPr>
        <p:spPr>
          <a:xfrm>
            <a:off x="5020523" y="4925277"/>
            <a:ext cx="2253182" cy="646331"/>
          </a:xfrm>
          <a:prstGeom prst="rect">
            <a:avLst/>
          </a:prstGeom>
          <a:noFill/>
        </p:spPr>
        <p:txBody>
          <a:bodyPr wrap="square" rtlCol="0">
            <a:spAutoFit/>
          </a:bodyPr>
          <a:lstStyle/>
          <a:p>
            <a:pPr algn="ctr"/>
            <a:r>
              <a:rPr lang="en-GB" sz="1200" b="1" dirty="0" err="1">
                <a:solidFill>
                  <a:schemeClr val="tx1">
                    <a:lumMod val="75000"/>
                    <a:lumOff val="25000"/>
                  </a:schemeClr>
                </a:solidFill>
                <a:latin typeface="Arial" panose="020B0604020202020204" pitchFamily="34" charset="0"/>
                <a:cs typeface="Arial" panose="020B0604020202020204" pitchFamily="34" charset="0"/>
              </a:rPr>
              <a:t>Panos</a:t>
            </a:r>
            <a:r>
              <a:rPr lang="en-GB" sz="1200" b="1" dirty="0">
                <a:solidFill>
                  <a:schemeClr val="tx1">
                    <a:lumMod val="75000"/>
                    <a:lumOff val="25000"/>
                  </a:schemeClr>
                </a:solidFill>
                <a:latin typeface="Arial" panose="020B0604020202020204" pitchFamily="34" charset="0"/>
                <a:cs typeface="Arial" panose="020B0604020202020204" pitchFamily="34" charset="0"/>
              </a:rPr>
              <a:t> </a:t>
            </a:r>
            <a:r>
              <a:rPr lang="en-GB" sz="1200" b="1" dirty="0" err="1">
                <a:solidFill>
                  <a:schemeClr val="tx1">
                    <a:lumMod val="75000"/>
                    <a:lumOff val="25000"/>
                  </a:schemeClr>
                </a:solidFill>
                <a:latin typeface="Arial" panose="020B0604020202020204" pitchFamily="34" charset="0"/>
                <a:cs typeface="Arial" panose="020B0604020202020204" pitchFamily="34" charset="0"/>
              </a:rPr>
              <a:t>Moumtzis</a:t>
            </a:r>
            <a:endParaRPr lang="en-GB" sz="1200" b="1" dirty="0">
              <a:solidFill>
                <a:schemeClr val="tx1">
                  <a:lumMod val="75000"/>
                  <a:lumOff val="25000"/>
                </a:schemeClr>
              </a:solidFill>
              <a:latin typeface="Arial" panose="020B0604020202020204" pitchFamily="34" charset="0"/>
              <a:cs typeface="Arial" panose="020B0604020202020204" pitchFamily="34" charset="0"/>
            </a:endParaRPr>
          </a:p>
          <a:p>
            <a:pPr algn="ctr"/>
            <a:r>
              <a:rPr lang="en-GB" sz="1200" dirty="0">
                <a:solidFill>
                  <a:schemeClr val="tx1">
                    <a:lumMod val="75000"/>
                    <a:lumOff val="25000"/>
                  </a:schemeClr>
                </a:solidFill>
                <a:latin typeface="Arial" panose="020B0604020202020204" pitchFamily="34" charset="0"/>
                <a:cs typeface="Arial" panose="020B0604020202020204" pitchFamily="34" charset="0"/>
              </a:rPr>
              <a:t>STAIT Team Leader</a:t>
            </a:r>
          </a:p>
          <a:p>
            <a:pPr algn="ctr"/>
            <a:r>
              <a:rPr lang="en-GB" sz="1200" b="1" dirty="0">
                <a:solidFill>
                  <a:schemeClr val="accent1"/>
                </a:solidFill>
                <a:latin typeface="Arial" panose="020B0604020202020204" pitchFamily="34" charset="0"/>
                <a:cs typeface="Arial" panose="020B0604020202020204" pitchFamily="34" charset="0"/>
              </a:rPr>
              <a:t>Webinar facilitator</a:t>
            </a:r>
            <a:endParaRPr lang="en-GB" sz="1200" dirty="0">
              <a:solidFill>
                <a:schemeClr val="accent1"/>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64560" y="4658001"/>
            <a:ext cx="1362431" cy="1254496"/>
          </a:xfrm>
          <a:prstGeom prst="rect">
            <a:avLst/>
          </a:prstGeom>
        </p:spPr>
      </p:pic>
      <p:pic>
        <p:nvPicPr>
          <p:cNvPr id="24" name="Picture 23" descr="http://www.unocha.org/sites/default/files/OCHA_Category/About%20Us/Ging-GVA-180.jpg"/>
          <p:cNvPicPr/>
          <p:nvPr/>
        </p:nvPicPr>
        <p:blipFill>
          <a:blip r:embed="rId5">
            <a:extLst>
              <a:ext uri="{28A0092B-C50C-407E-A947-70E740481C1C}">
                <a14:useLocalDpi xmlns:a14="http://schemas.microsoft.com/office/drawing/2010/main" val="0"/>
              </a:ext>
            </a:extLst>
          </a:blip>
          <a:srcRect/>
          <a:stretch>
            <a:fillRect/>
          </a:stretch>
        </p:blipFill>
        <p:spPr bwMode="auto">
          <a:xfrm>
            <a:off x="1387681" y="1301953"/>
            <a:ext cx="1800000" cy="1871981"/>
          </a:xfrm>
          <a:prstGeom prst="rect">
            <a:avLst/>
          </a:prstGeom>
          <a:noFill/>
          <a:ln>
            <a:noFill/>
          </a:ln>
        </p:spPr>
      </p:pic>
      <p:pic>
        <p:nvPicPr>
          <p:cNvPr id="25" name="Picture 24" descr="Image result for peter de clercq"/>
          <p:cNvPicPr/>
          <p:nvPr/>
        </p:nvPicPr>
        <p:blipFill>
          <a:blip r:embed="rId6">
            <a:extLst>
              <a:ext uri="{28A0092B-C50C-407E-A947-70E740481C1C}">
                <a14:useLocalDpi xmlns:a14="http://schemas.microsoft.com/office/drawing/2010/main" val="0"/>
              </a:ext>
            </a:extLst>
          </a:blip>
          <a:srcRect/>
          <a:stretch>
            <a:fillRect/>
          </a:stretch>
        </p:blipFill>
        <p:spPr bwMode="auto">
          <a:xfrm>
            <a:off x="5861585" y="1306682"/>
            <a:ext cx="1800000" cy="1871981"/>
          </a:xfrm>
          <a:prstGeom prst="rect">
            <a:avLst/>
          </a:prstGeom>
          <a:noFill/>
          <a:ln>
            <a:noFill/>
          </a:ln>
        </p:spPr>
      </p:pic>
    </p:spTree>
    <p:extLst>
      <p:ext uri="{BB962C8B-B14F-4D97-AF65-F5344CB8AC3E}">
        <p14:creationId xmlns:p14="http://schemas.microsoft.com/office/powerpoint/2010/main" val="374820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2211" y="1711876"/>
            <a:ext cx="7906140" cy="2862322"/>
          </a:xfrm>
          <a:prstGeom prst="rect">
            <a:avLst/>
          </a:prstGeom>
          <a:solidFill>
            <a:schemeClr val="accent1">
              <a:alpha val="50000"/>
            </a:schemeClr>
          </a:solidFill>
        </p:spPr>
        <p:txBody>
          <a:bodyPr wrap="square" rtlCol="0">
            <a:spAutoFit/>
          </a:bodyPr>
          <a:lstStyle/>
          <a:p>
            <a:pPr algn="ctr"/>
            <a:endParaRPr lang="en-US" sz="3600" b="1" dirty="0">
              <a:latin typeface="Arial" panose="020B0604020202020204" pitchFamily="34" charset="0"/>
              <a:cs typeface="Arial" panose="020B0604020202020204" pitchFamily="34" charset="0"/>
            </a:endParaRPr>
          </a:p>
          <a:p>
            <a:pPr algn="ctr"/>
            <a:r>
              <a:rPr lang="en-GB" sz="3600" b="1" dirty="0"/>
              <a:t>What Joint Need Assessment is all about, what does it mean for operations at field level and why is it important</a:t>
            </a:r>
            <a:r>
              <a:rPr lang="en-US" sz="3600" b="1" dirty="0"/>
              <a:t>? </a:t>
            </a:r>
          </a:p>
          <a:p>
            <a:pPr algn="ctr"/>
            <a:endParaRPr lang="en-US" sz="3600" b="1" dirty="0"/>
          </a:p>
        </p:txBody>
      </p:sp>
      <p:sp>
        <p:nvSpPr>
          <p:cNvPr id="14" name="TextBox 13"/>
          <p:cNvSpPr txBox="1"/>
          <p:nvPr/>
        </p:nvSpPr>
        <p:spPr>
          <a:xfrm>
            <a:off x="7856984" y="5991763"/>
            <a:ext cx="1098376" cy="215444"/>
          </a:xfrm>
          <a:prstGeom prst="rect">
            <a:avLst/>
          </a:prstGeom>
          <a:noFill/>
        </p:spPr>
        <p:txBody>
          <a:bodyPr wrap="square" rtlCol="0">
            <a:spAutoFit/>
          </a:bodyPr>
          <a:lstStyle/>
          <a:p>
            <a:r>
              <a:rPr lang="en-GB" sz="800" dirty="0">
                <a:solidFill>
                  <a:schemeClr val="bg1"/>
                </a:solidFill>
                <a:latin typeface="Arial" panose="020B0604020202020204" pitchFamily="34" charset="0"/>
                <a:cs typeface="Arial" panose="020B0604020202020204" pitchFamily="34" charset="0"/>
              </a:rPr>
              <a:t>Photo credit: OCHA</a:t>
            </a:r>
          </a:p>
        </p:txBody>
      </p:sp>
      <p:sp>
        <p:nvSpPr>
          <p:cNvPr id="15" name="TextBox 14"/>
          <p:cNvSpPr txBox="1"/>
          <p:nvPr/>
        </p:nvSpPr>
        <p:spPr>
          <a:xfrm>
            <a:off x="863588" y="6309320"/>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6976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8" name="TextBox 37"/>
          <p:cNvSpPr txBox="1"/>
          <p:nvPr/>
        </p:nvSpPr>
        <p:spPr>
          <a:xfrm>
            <a:off x="94860" y="2063622"/>
            <a:ext cx="1468250" cy="769441"/>
          </a:xfrm>
          <a:prstGeom prst="rect">
            <a:avLst/>
          </a:prstGeom>
          <a:noFill/>
        </p:spPr>
        <p:txBody>
          <a:bodyPr wrap="square" rtlCol="0">
            <a:spAutoFit/>
          </a:bodyPr>
          <a:lstStyle/>
          <a:p>
            <a:pPr algn="ctr"/>
            <a:r>
              <a:rPr lang="en-GB" sz="1100" b="1" dirty="0">
                <a:latin typeface="Arial" panose="020B0604020202020204" pitchFamily="34" charset="0"/>
                <a:cs typeface="Arial" panose="020B0604020202020204" pitchFamily="34" charset="0"/>
              </a:rPr>
              <a:t>John </a:t>
            </a:r>
            <a:r>
              <a:rPr lang="en-GB" sz="1100" b="1" dirty="0" err="1">
                <a:latin typeface="Arial" panose="020B0604020202020204" pitchFamily="34" charset="0"/>
                <a:cs typeface="Arial" panose="020B0604020202020204" pitchFamily="34" charset="0"/>
              </a:rPr>
              <a:t>Ging</a:t>
            </a:r>
            <a:r>
              <a:rPr lang="en-GB" sz="1100" b="1" dirty="0">
                <a:latin typeface="Arial" panose="020B0604020202020204" pitchFamily="34" charset="0"/>
                <a:cs typeface="Arial" panose="020B0604020202020204" pitchFamily="34" charset="0"/>
              </a:rPr>
              <a:t> </a:t>
            </a:r>
          </a:p>
          <a:p>
            <a:pPr algn="ctr"/>
            <a:r>
              <a:rPr lang="en-GB" sz="1100" dirty="0">
                <a:solidFill>
                  <a:schemeClr val="tx1">
                    <a:lumMod val="75000"/>
                    <a:lumOff val="25000"/>
                  </a:schemeClr>
                </a:solidFill>
                <a:latin typeface="Arial" panose="020B0604020202020204" pitchFamily="34" charset="0"/>
                <a:cs typeface="Arial" panose="020B0604020202020204" pitchFamily="34" charset="0"/>
              </a:rPr>
              <a:t>Director of operations </a:t>
            </a:r>
          </a:p>
          <a:p>
            <a:pPr algn="ctr"/>
            <a:r>
              <a:rPr lang="en-GB" sz="1100" dirty="0">
                <a:solidFill>
                  <a:schemeClr val="tx1">
                    <a:lumMod val="75000"/>
                    <a:lumOff val="25000"/>
                  </a:schemeClr>
                </a:solidFill>
                <a:latin typeface="Arial" panose="020B0604020202020204" pitchFamily="34" charset="0"/>
                <a:cs typeface="Arial" panose="020B0604020202020204" pitchFamily="34" charset="0"/>
              </a:rPr>
              <a:t>OCHA</a:t>
            </a:r>
            <a:endParaRPr lang="fr-FR" sz="11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39" name="Picture 38" descr="http://www.unocha.org/sites/default/files/OCHA_Category/About%20Us/Ging-GVA-180.jpg"/>
          <p:cNvPicPr/>
          <p:nvPr/>
        </p:nvPicPr>
        <p:blipFill>
          <a:blip r:embed="rId5">
            <a:extLst>
              <a:ext uri="{28A0092B-C50C-407E-A947-70E740481C1C}">
                <a14:useLocalDpi xmlns:a14="http://schemas.microsoft.com/office/drawing/2010/main" val="0"/>
              </a:ext>
            </a:extLst>
          </a:blip>
          <a:srcRect/>
          <a:stretch>
            <a:fillRect/>
          </a:stretch>
        </p:blipFill>
        <p:spPr bwMode="auto">
          <a:xfrm>
            <a:off x="179511" y="764704"/>
            <a:ext cx="1298949" cy="1296144"/>
          </a:xfrm>
          <a:prstGeom prst="rect">
            <a:avLst/>
          </a:prstGeom>
          <a:noFill/>
          <a:ln>
            <a:noFill/>
          </a:ln>
        </p:spPr>
      </p:pic>
      <p:sp>
        <p:nvSpPr>
          <p:cNvPr id="2" name="Rectangle 1"/>
          <p:cNvSpPr/>
          <p:nvPr/>
        </p:nvSpPr>
        <p:spPr>
          <a:xfrm>
            <a:off x="1835696" y="1840994"/>
            <a:ext cx="6912768" cy="3773341"/>
          </a:xfrm>
          <a:prstGeom prst="rect">
            <a:avLst/>
          </a:prstGeom>
        </p:spPr>
        <p:txBody>
          <a:bodyPr wrap="square">
            <a:spAutoFit/>
          </a:bodyPr>
          <a:lstStyle/>
          <a:p>
            <a:pPr>
              <a:lnSpc>
                <a:spcPct val="115000"/>
              </a:lnSpc>
              <a:spcAft>
                <a:spcPts val="0"/>
              </a:spcAft>
            </a:pPr>
            <a:r>
              <a:rPr lang="en-GB" sz="24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rPr>
              <a:t>Importance of joint needs assessments</a:t>
            </a:r>
          </a:p>
          <a:p>
            <a:pPr>
              <a:lnSpc>
                <a:spcPct val="115000"/>
              </a:lnSpc>
              <a:spcAft>
                <a:spcPts val="0"/>
              </a:spcAft>
            </a:pPr>
            <a:r>
              <a:rPr lang="en-GB" dirty="0">
                <a:latin typeface="Calibri" panose="020F0502020204030204" pitchFamily="34"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Single, credible evidence base for humanitarian operations </a:t>
            </a:r>
          </a:p>
          <a:p>
            <a:pPr marL="365125" lvl="0">
              <a:lnSpc>
                <a:spcPct val="115000"/>
              </a:lnSpc>
              <a:spcAft>
                <a:spcPts val="0"/>
              </a:spcAft>
            </a:pPr>
            <a:r>
              <a:rPr lang="en-US" sz="1600" i="1" dirty="0">
                <a:latin typeface="Calibri" panose="020F0502020204030204" pitchFamily="34" charset="0"/>
                <a:ea typeface="Calibri" panose="020F0502020204030204" pitchFamily="34" charset="0"/>
                <a:cs typeface="Arial" panose="020B0604020202020204" pitchFamily="34" charset="0"/>
              </a:rPr>
              <a:t>	A useable and credible evidence base will give donors the confidence 	to support operations, and will help better planning and response.</a:t>
            </a:r>
            <a:endParaRPr lang="en-GB" sz="1600" i="1" dirty="0">
              <a:latin typeface="Calibri" panose="020F0502020204030204" pitchFamily="34" charset="0"/>
              <a:ea typeface="Calibri" panose="020F0502020204030204" pitchFamily="34" charset="0"/>
              <a:cs typeface="Arial" panose="020B0604020202020204" pitchFamily="34" charset="0"/>
            </a:endParaRPr>
          </a:p>
          <a:p>
            <a:pPr marL="342900" indent="-342900">
              <a:lnSpc>
                <a:spcPct val="115000"/>
              </a:lnSpc>
              <a:spcAft>
                <a:spcPts val="0"/>
              </a:spcAft>
              <a:buFont typeface="+mj-lt"/>
              <a:buAutoNum type="arabicPeriod"/>
            </a:pPr>
            <a:endParaRPr lang="en-GB"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0"/>
              </a:spcAft>
              <a:buFont typeface="+mj-lt"/>
              <a:buAutoNum type="arabicPeriod" startAt="2"/>
            </a:pPr>
            <a:r>
              <a:rPr lang="en-GB" dirty="0">
                <a:latin typeface="Calibri" panose="020F0502020204030204" pitchFamily="34" charset="0"/>
                <a:ea typeface="Calibri" panose="020F0502020204030204" pitchFamily="34" charset="0"/>
                <a:cs typeface="Arial" panose="020B0604020202020204" pitchFamily="34" charset="0"/>
              </a:rPr>
              <a:t>Avoiding a multiplicity of disconnected information-collection exercises, and additional burdens on affected people</a:t>
            </a:r>
          </a:p>
          <a:p>
            <a:pPr marL="898525" lvl="0">
              <a:lnSpc>
                <a:spcPct val="115000"/>
              </a:lnSpc>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1400" i="1" dirty="0">
                <a:effectLst/>
                <a:latin typeface="Calibri" panose="020F0502020204030204" pitchFamily="34" charset="0"/>
                <a:ea typeface="Calibri" panose="020F0502020204030204" pitchFamily="34" charset="0"/>
                <a:cs typeface="Arial" panose="020B0604020202020204" pitchFamily="34" charset="0"/>
              </a:rPr>
              <a:t>We need to avoid the current practice where many different organisations turn up in communities to collect information, without delivering assistance.  We need to get information, but we need to get it sensibly and without raising expectations.</a:t>
            </a:r>
            <a:endParaRPr lang="en-GB" sz="1400" i="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04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3" name="TextBox 12"/>
          <p:cNvSpPr txBox="1"/>
          <p:nvPr/>
        </p:nvSpPr>
        <p:spPr>
          <a:xfrm>
            <a:off x="94860" y="2063622"/>
            <a:ext cx="1468250" cy="769441"/>
          </a:xfrm>
          <a:prstGeom prst="rect">
            <a:avLst/>
          </a:prstGeom>
          <a:noFill/>
        </p:spPr>
        <p:txBody>
          <a:bodyPr wrap="square" rtlCol="0">
            <a:spAutoFit/>
          </a:bodyPr>
          <a:lstStyle/>
          <a:p>
            <a:pPr algn="ctr"/>
            <a:r>
              <a:rPr lang="en-GB" sz="1100" b="1" dirty="0">
                <a:latin typeface="Arial" panose="020B0604020202020204" pitchFamily="34" charset="0"/>
                <a:cs typeface="Arial" panose="020B0604020202020204" pitchFamily="34" charset="0"/>
              </a:rPr>
              <a:t>John </a:t>
            </a:r>
            <a:r>
              <a:rPr lang="en-GB" sz="1100" b="1" dirty="0" err="1">
                <a:latin typeface="Arial" panose="020B0604020202020204" pitchFamily="34" charset="0"/>
                <a:cs typeface="Arial" panose="020B0604020202020204" pitchFamily="34" charset="0"/>
              </a:rPr>
              <a:t>Ging</a:t>
            </a:r>
            <a:r>
              <a:rPr lang="en-GB" sz="1100" b="1" dirty="0">
                <a:latin typeface="Arial" panose="020B0604020202020204" pitchFamily="34" charset="0"/>
                <a:cs typeface="Arial" panose="020B0604020202020204" pitchFamily="34" charset="0"/>
              </a:rPr>
              <a:t> </a:t>
            </a:r>
          </a:p>
          <a:p>
            <a:pPr algn="ctr"/>
            <a:r>
              <a:rPr lang="en-GB" sz="1100" dirty="0">
                <a:solidFill>
                  <a:schemeClr val="tx1">
                    <a:lumMod val="75000"/>
                    <a:lumOff val="25000"/>
                  </a:schemeClr>
                </a:solidFill>
                <a:latin typeface="Arial" panose="020B0604020202020204" pitchFamily="34" charset="0"/>
                <a:cs typeface="Arial" panose="020B0604020202020204" pitchFamily="34" charset="0"/>
              </a:rPr>
              <a:t>Director of operations </a:t>
            </a:r>
          </a:p>
          <a:p>
            <a:pPr algn="ctr"/>
            <a:r>
              <a:rPr lang="en-GB" sz="1100" dirty="0">
                <a:solidFill>
                  <a:schemeClr val="tx1">
                    <a:lumMod val="75000"/>
                    <a:lumOff val="25000"/>
                  </a:schemeClr>
                </a:solidFill>
                <a:latin typeface="Arial" panose="020B0604020202020204" pitchFamily="34" charset="0"/>
                <a:cs typeface="Arial" panose="020B0604020202020204" pitchFamily="34" charset="0"/>
              </a:rPr>
              <a:t>OCHA</a:t>
            </a:r>
            <a:endParaRPr lang="fr-FR" sz="11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17" name="Picture 16" descr="http://www.unocha.org/sites/default/files/OCHA_Category/About%20Us/Ging-GVA-180.jpg"/>
          <p:cNvPicPr/>
          <p:nvPr/>
        </p:nvPicPr>
        <p:blipFill>
          <a:blip r:embed="rId5">
            <a:extLst>
              <a:ext uri="{28A0092B-C50C-407E-A947-70E740481C1C}">
                <a14:useLocalDpi xmlns:a14="http://schemas.microsoft.com/office/drawing/2010/main" val="0"/>
              </a:ext>
            </a:extLst>
          </a:blip>
          <a:srcRect/>
          <a:stretch>
            <a:fillRect/>
          </a:stretch>
        </p:blipFill>
        <p:spPr bwMode="auto">
          <a:xfrm>
            <a:off x="179511" y="764704"/>
            <a:ext cx="1298949" cy="1296144"/>
          </a:xfrm>
          <a:prstGeom prst="rect">
            <a:avLst/>
          </a:prstGeom>
          <a:noFill/>
          <a:ln>
            <a:noFill/>
          </a:ln>
        </p:spPr>
      </p:pic>
      <p:sp>
        <p:nvSpPr>
          <p:cNvPr id="2" name="Rectangle 1"/>
          <p:cNvSpPr/>
          <p:nvPr/>
        </p:nvSpPr>
        <p:spPr>
          <a:xfrm>
            <a:off x="1889956" y="780963"/>
            <a:ext cx="6390456" cy="5172185"/>
          </a:xfrm>
          <a:prstGeom prst="rect">
            <a:avLst/>
          </a:prstGeom>
        </p:spPr>
        <p:txBody>
          <a:bodyPr wrap="square">
            <a:spAutoFit/>
          </a:bodyPr>
          <a:lstStyle/>
          <a:p>
            <a:pPr>
              <a:lnSpc>
                <a:spcPct val="115000"/>
              </a:lnSpc>
              <a:spcAft>
                <a:spcPts val="0"/>
              </a:spcAft>
            </a:pPr>
            <a:r>
              <a:rPr lang="en-GB" sz="24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rPr>
              <a:t>Effective joint assessment of needs incorporates </a:t>
            </a:r>
          </a:p>
          <a:p>
            <a:pPr lvl="0">
              <a:lnSpc>
                <a:spcPct val="115000"/>
              </a:lnSpc>
              <a:spcAft>
                <a:spcPts val="0"/>
              </a:spcAft>
            </a:pPr>
            <a:endParaRPr lang="en-GB"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Harmonized, complementary, efficient data collection</a:t>
            </a:r>
          </a:p>
          <a:p>
            <a:pPr marL="625475" lvl="0" indent="-625475">
              <a:lnSpc>
                <a:spcPct val="115000"/>
              </a:lnSpc>
              <a:spcAft>
                <a:spcPts val="600"/>
              </a:spcAft>
            </a:pPr>
            <a:r>
              <a:rPr lang="en-GB" dirty="0">
                <a:latin typeface="Calibri" panose="020F0502020204030204" pitchFamily="34" charset="0"/>
                <a:ea typeface="Calibri" panose="020F0502020204030204" pitchFamily="34" charset="0"/>
                <a:cs typeface="Arial" panose="020B0604020202020204" pitchFamily="34" charset="0"/>
              </a:rPr>
              <a:t> 	</a:t>
            </a:r>
            <a:r>
              <a:rPr lang="en-GB" sz="1400" i="1" dirty="0">
                <a:latin typeface="Calibri" panose="020F0502020204030204" pitchFamily="34" charset="0"/>
                <a:ea typeface="Calibri" panose="020F0502020204030204" pitchFamily="34" charset="0"/>
                <a:cs typeface="Arial" panose="020B0604020202020204" pitchFamily="34" charset="0"/>
              </a:rPr>
              <a:t>We need to have standardised data sets across different humanitarian partners, so data can be collated from different partners to allow for analysis to be done without translating what different data might actually mean.  Let’s try to be consistent with data collection methods and types of data.</a:t>
            </a:r>
          </a:p>
          <a:p>
            <a:pPr marL="342900" indent="-342900">
              <a:lnSpc>
                <a:spcPct val="115000"/>
              </a:lnSpc>
              <a:buFont typeface="+mj-lt"/>
              <a:buAutoNum type="arabicPeriod" startAt="2"/>
            </a:pPr>
            <a:r>
              <a:rPr lang="en-GB" dirty="0">
                <a:latin typeface="Calibri" panose="020F0502020204030204" pitchFamily="34" charset="0"/>
                <a:ea typeface="Calibri" panose="020F0502020204030204" pitchFamily="34" charset="0"/>
                <a:cs typeface="Arial" panose="020B0604020202020204" pitchFamily="34" charset="0"/>
              </a:rPr>
              <a:t>Data sharing and interoperable data which analysed jointly </a:t>
            </a:r>
          </a:p>
          <a:p>
            <a:pPr marL="625475" lvl="0" indent="-625475">
              <a:lnSpc>
                <a:spcPct val="115000"/>
              </a:lnSpc>
              <a:spcAft>
                <a:spcPts val="600"/>
              </a:spcAft>
            </a:pPr>
            <a:r>
              <a:rPr lang="en-GB" sz="1600" dirty="0">
                <a:latin typeface="Calibri" panose="020F0502020204030204" pitchFamily="34" charset="0"/>
                <a:ea typeface="Calibri" panose="020F0502020204030204" pitchFamily="34" charset="0"/>
                <a:cs typeface="Arial" panose="020B0604020202020204" pitchFamily="34" charset="0"/>
              </a:rPr>
              <a:t>	</a:t>
            </a:r>
            <a:r>
              <a:rPr lang="en-US" sz="1400" dirty="0">
                <a:latin typeface="Calibri" panose="020F0502020204030204" pitchFamily="34" charset="0"/>
                <a:ea typeface="Calibri" panose="020F0502020204030204" pitchFamily="34" charset="0"/>
                <a:cs typeface="Arial" panose="020B0604020202020204" pitchFamily="34" charset="0"/>
              </a:rPr>
              <a:t>Different agencies should share their data and information to allow all the different information that is collected to be put together.  This will provide a consistent picture of needs and help response planning.</a:t>
            </a:r>
            <a:endParaRPr lang="en-GB"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600"/>
              </a:spcAft>
              <a:buFont typeface="+mj-lt"/>
              <a:buAutoNum type="arabicPeriod" startAt="3"/>
            </a:pPr>
            <a:r>
              <a:rPr lang="en-GB" dirty="0">
                <a:latin typeface="Calibri" panose="020F0502020204030204" pitchFamily="34" charset="0"/>
                <a:ea typeface="Calibri" panose="020F0502020204030204" pitchFamily="34" charset="0"/>
                <a:cs typeface="Arial" panose="020B0604020202020204" pitchFamily="34" charset="0"/>
              </a:rPr>
              <a:t>A single, authoritative statement of affected people’s needs (e.g. HNO or equivalent) </a:t>
            </a:r>
          </a:p>
          <a:p>
            <a:pPr marL="625475" lvl="0">
              <a:lnSpc>
                <a:spcPct val="115000"/>
              </a:lnSpc>
              <a:spcAft>
                <a:spcPts val="1200"/>
              </a:spcAft>
            </a:pPr>
            <a:r>
              <a:rPr lang="en-US" sz="1400" i="1" dirty="0">
                <a:effectLst/>
                <a:latin typeface="Calibri" panose="020F0502020204030204" pitchFamily="34" charset="0"/>
                <a:ea typeface="Calibri" panose="020F0502020204030204" pitchFamily="34" charset="0"/>
                <a:cs typeface="Arial" panose="020B0604020202020204" pitchFamily="34" charset="0"/>
              </a:rPr>
              <a:t>Having harmonized data collection, and sharing information allows for a single authoritative statement of needs to be produced.  The Humanitarian Needs Overview is that document, and we have produced this in several places.  The Syria example is particularly impressive.</a:t>
            </a:r>
            <a:endParaRPr lang="en-GB" sz="1400" i="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6715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7" name="TextBox 16"/>
          <p:cNvSpPr txBox="1"/>
          <p:nvPr/>
        </p:nvSpPr>
        <p:spPr>
          <a:xfrm>
            <a:off x="94860" y="2063622"/>
            <a:ext cx="1468250" cy="769441"/>
          </a:xfrm>
          <a:prstGeom prst="rect">
            <a:avLst/>
          </a:prstGeom>
          <a:noFill/>
        </p:spPr>
        <p:txBody>
          <a:bodyPr wrap="square" rtlCol="0">
            <a:spAutoFit/>
          </a:bodyPr>
          <a:lstStyle/>
          <a:p>
            <a:pPr algn="ctr"/>
            <a:r>
              <a:rPr lang="en-GB" sz="1100" b="1" dirty="0">
                <a:latin typeface="Arial" panose="020B0604020202020204" pitchFamily="34" charset="0"/>
                <a:cs typeface="Arial" panose="020B0604020202020204" pitchFamily="34" charset="0"/>
              </a:rPr>
              <a:t>John </a:t>
            </a:r>
            <a:r>
              <a:rPr lang="en-GB" sz="1100" b="1" dirty="0" err="1">
                <a:latin typeface="Arial" panose="020B0604020202020204" pitchFamily="34" charset="0"/>
                <a:cs typeface="Arial" panose="020B0604020202020204" pitchFamily="34" charset="0"/>
              </a:rPr>
              <a:t>Ging</a:t>
            </a:r>
            <a:r>
              <a:rPr lang="en-GB" sz="1100" b="1" dirty="0">
                <a:latin typeface="Arial" panose="020B0604020202020204" pitchFamily="34" charset="0"/>
                <a:cs typeface="Arial" panose="020B0604020202020204" pitchFamily="34" charset="0"/>
              </a:rPr>
              <a:t> </a:t>
            </a:r>
          </a:p>
          <a:p>
            <a:pPr algn="ctr"/>
            <a:r>
              <a:rPr lang="en-GB" sz="1100" dirty="0">
                <a:solidFill>
                  <a:schemeClr val="tx1">
                    <a:lumMod val="75000"/>
                    <a:lumOff val="25000"/>
                  </a:schemeClr>
                </a:solidFill>
                <a:latin typeface="Arial" panose="020B0604020202020204" pitchFamily="34" charset="0"/>
                <a:cs typeface="Arial" panose="020B0604020202020204" pitchFamily="34" charset="0"/>
              </a:rPr>
              <a:t>Director of operations </a:t>
            </a:r>
          </a:p>
          <a:p>
            <a:pPr algn="ctr"/>
            <a:r>
              <a:rPr lang="en-GB" sz="1100" dirty="0">
                <a:solidFill>
                  <a:schemeClr val="tx1">
                    <a:lumMod val="75000"/>
                    <a:lumOff val="25000"/>
                  </a:schemeClr>
                </a:solidFill>
                <a:latin typeface="Arial" panose="020B0604020202020204" pitchFamily="34" charset="0"/>
                <a:cs typeface="Arial" panose="020B0604020202020204" pitchFamily="34" charset="0"/>
              </a:rPr>
              <a:t>OCHA</a:t>
            </a:r>
            <a:endParaRPr lang="fr-FR" sz="11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18" name="Picture 17" descr="http://www.unocha.org/sites/default/files/OCHA_Category/About%20Us/Ging-GVA-180.jpg"/>
          <p:cNvPicPr/>
          <p:nvPr/>
        </p:nvPicPr>
        <p:blipFill>
          <a:blip r:embed="rId5">
            <a:extLst>
              <a:ext uri="{28A0092B-C50C-407E-A947-70E740481C1C}">
                <a14:useLocalDpi xmlns:a14="http://schemas.microsoft.com/office/drawing/2010/main" val="0"/>
              </a:ext>
            </a:extLst>
          </a:blip>
          <a:srcRect/>
          <a:stretch>
            <a:fillRect/>
          </a:stretch>
        </p:blipFill>
        <p:spPr bwMode="auto">
          <a:xfrm>
            <a:off x="179511" y="764704"/>
            <a:ext cx="1298949" cy="1296144"/>
          </a:xfrm>
          <a:prstGeom prst="rect">
            <a:avLst/>
          </a:prstGeom>
          <a:noFill/>
          <a:ln>
            <a:noFill/>
          </a:ln>
        </p:spPr>
      </p:pic>
      <p:sp>
        <p:nvSpPr>
          <p:cNvPr id="2" name="Rectangle 1"/>
          <p:cNvSpPr/>
          <p:nvPr/>
        </p:nvSpPr>
        <p:spPr>
          <a:xfrm>
            <a:off x="2013364" y="764704"/>
            <a:ext cx="6237312" cy="5159874"/>
          </a:xfrm>
          <a:prstGeom prst="rect">
            <a:avLst/>
          </a:prstGeom>
        </p:spPr>
        <p:txBody>
          <a:bodyPr wrap="square">
            <a:spAutoFit/>
          </a:bodyPr>
          <a:lstStyle/>
          <a:p>
            <a:pPr>
              <a:lnSpc>
                <a:spcPct val="115000"/>
              </a:lnSpc>
              <a:spcAft>
                <a:spcPts val="0"/>
              </a:spcAft>
            </a:pPr>
            <a:r>
              <a:rPr lang="en-GB" sz="24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rPr>
              <a:t>The Grand Bargain commitments provide for:</a:t>
            </a:r>
          </a:p>
          <a:p>
            <a:pPr>
              <a:lnSpc>
                <a:spcPct val="115000"/>
              </a:lnSpc>
              <a:spcAft>
                <a:spcPts val="0"/>
              </a:spcAft>
            </a:pPr>
            <a:r>
              <a:rPr lang="en-GB" dirty="0">
                <a:latin typeface="Calibri" panose="020F0502020204030204" pitchFamily="34"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"a single, comprehensive cross-sectoral, methodologically sound and impartial overall assessment of needs for each crisis," and;</a:t>
            </a:r>
            <a:endParaRPr lang="en-GB" sz="1600" dirty="0">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15000"/>
              </a:lnSpc>
              <a:spcAft>
                <a:spcPts val="0"/>
              </a:spcAft>
              <a:buFont typeface="+mj-lt"/>
              <a:buAutoNum type="arabicPeriod"/>
            </a:pPr>
            <a:endParaRPr lang="en-GB"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For partners to "coordinate and streamline data collection to ensure compatibility, quality and comparability and minimizing intrusion into the lives of affected people.“</a:t>
            </a:r>
          </a:p>
          <a:p>
            <a:pPr marL="342900" lvl="0" indent="-342900" algn="just">
              <a:lnSpc>
                <a:spcPct val="115000"/>
              </a:lnSpc>
              <a:spcAft>
                <a:spcPts val="0"/>
              </a:spcAft>
              <a:buFont typeface="+mj-lt"/>
              <a:buAutoNum type="arabicPeriod"/>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898525" lvl="0" indent="-898525" algn="just">
              <a:lnSpc>
                <a:spcPct val="115000"/>
              </a:lnSpc>
              <a:spcAft>
                <a:spcPts val="600"/>
              </a:spcAft>
            </a:pPr>
            <a:r>
              <a:rPr lang="en-US" sz="1600" dirty="0">
                <a:latin typeface="Calibri" panose="020F0502020204030204" pitchFamily="34" charset="0"/>
                <a:ea typeface="Calibri" panose="020F0502020204030204" pitchFamily="34" charset="0"/>
                <a:cs typeface="Arial" panose="020B0604020202020204" pitchFamily="34" charset="0"/>
              </a:rPr>
              <a:t>	</a:t>
            </a:r>
            <a:r>
              <a:rPr lang="en-US" sz="1400" i="1" dirty="0">
                <a:latin typeface="Calibri" panose="020F0502020204030204" pitchFamily="34" charset="0"/>
                <a:ea typeface="Calibri" panose="020F0502020204030204" pitchFamily="34" charset="0"/>
                <a:cs typeface="Arial" panose="020B0604020202020204" pitchFamily="34" charset="0"/>
              </a:rPr>
              <a:t>It is hoped that the Grand bargain commitments will lead to an alignment of data collection efforts, sharing results between agencies and NGOs, and providing a solid and credible evidence base for decision-making and an effective response.</a:t>
            </a:r>
          </a:p>
          <a:p>
            <a:pPr marL="898525" lvl="0" indent="-898525" algn="just">
              <a:lnSpc>
                <a:spcPct val="115000"/>
              </a:lnSpc>
              <a:spcAft>
                <a:spcPts val="0"/>
              </a:spcAft>
            </a:pPr>
            <a:r>
              <a:rPr lang="en-US" sz="1400" i="1" dirty="0">
                <a:effectLst/>
                <a:latin typeface="Calibri" panose="020F0502020204030204" pitchFamily="34" charset="0"/>
                <a:ea typeface="Calibri" panose="020F0502020204030204" pitchFamily="34" charset="0"/>
                <a:cs typeface="Arial" panose="020B0604020202020204" pitchFamily="34" charset="0"/>
              </a:rPr>
              <a:t>	</a:t>
            </a:r>
            <a:r>
              <a:rPr lang="en-US" sz="1400" i="1" dirty="0">
                <a:latin typeface="Calibri" panose="020F0502020204030204" pitchFamily="34" charset="0"/>
                <a:ea typeface="Calibri" panose="020F0502020204030204" pitchFamily="34" charset="0"/>
                <a:cs typeface="Arial" panose="020B0604020202020204" pitchFamily="34" charset="0"/>
              </a:rPr>
              <a:t>We have too often seen a </a:t>
            </a:r>
            <a:r>
              <a:rPr lang="en-US" sz="1400" i="1" dirty="0" err="1">
                <a:latin typeface="Calibri" panose="020F0502020204030204" pitchFamily="34" charset="0"/>
                <a:ea typeface="Calibri" panose="020F0502020204030204" pitchFamily="34" charset="0"/>
                <a:cs typeface="Arial" panose="020B0604020202020204" pitchFamily="34" charset="0"/>
              </a:rPr>
              <a:t>prorietory</a:t>
            </a:r>
            <a:r>
              <a:rPr lang="en-US" sz="1400" i="1" dirty="0">
                <a:latin typeface="Calibri" panose="020F0502020204030204" pitchFamily="34" charset="0"/>
                <a:ea typeface="Calibri" panose="020F0502020204030204" pitchFamily="34" charset="0"/>
                <a:cs typeface="Arial" panose="020B0604020202020204" pitchFamily="34" charset="0"/>
              </a:rPr>
              <a:t> approach to information from some humanitarian actors.  We need to overcome this, and the commitments to the Grand Bargain will do this.</a:t>
            </a:r>
            <a:endParaRPr lang="en-GB" sz="1400" i="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53891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8930" y="1691458"/>
            <a:ext cx="7906140" cy="3416320"/>
          </a:xfrm>
          <a:prstGeom prst="rect">
            <a:avLst/>
          </a:prstGeom>
          <a:solidFill>
            <a:schemeClr val="accent1">
              <a:alpha val="50000"/>
            </a:schemeClr>
          </a:solidFill>
        </p:spPr>
        <p:txBody>
          <a:bodyPr wrap="square" rtlCol="0">
            <a:spAutoFit/>
          </a:bodyPr>
          <a:lstStyle/>
          <a:p>
            <a:endParaRPr lang="en-US" sz="3600" b="1" dirty="0"/>
          </a:p>
          <a:p>
            <a:pPr algn="ctr"/>
            <a:r>
              <a:rPr lang="en-GB" sz="3600" dirty="0"/>
              <a:t>World Humanitarian Summit and the Grand Bargain:</a:t>
            </a:r>
          </a:p>
          <a:p>
            <a:pPr algn="ctr"/>
            <a:r>
              <a:rPr lang="en-GB" sz="3600" dirty="0"/>
              <a:t>What is the final agreement on Joint Needs Assessment</a:t>
            </a:r>
            <a:r>
              <a:rPr lang="en-US" sz="3600" b="1" dirty="0"/>
              <a:t>?</a:t>
            </a:r>
          </a:p>
          <a:p>
            <a:endParaRPr lang="en-US" sz="3600" b="1" dirty="0">
              <a:latin typeface="Arial" panose="020B0604020202020204" pitchFamily="34" charset="0"/>
              <a:cs typeface="Arial" panose="020B0604020202020204" pitchFamily="34" charset="0"/>
            </a:endParaRPr>
          </a:p>
        </p:txBody>
      </p:sp>
      <p:sp>
        <p:nvSpPr>
          <p:cNvPr id="14" name="TextBox 13"/>
          <p:cNvSpPr txBox="1"/>
          <p:nvPr/>
        </p:nvSpPr>
        <p:spPr>
          <a:xfrm>
            <a:off x="7856984" y="5991763"/>
            <a:ext cx="1098376" cy="215444"/>
          </a:xfrm>
          <a:prstGeom prst="rect">
            <a:avLst/>
          </a:prstGeom>
          <a:noFill/>
        </p:spPr>
        <p:txBody>
          <a:bodyPr wrap="square" rtlCol="0">
            <a:spAutoFit/>
          </a:bodyPr>
          <a:lstStyle/>
          <a:p>
            <a:r>
              <a:rPr lang="en-GB" sz="800" dirty="0">
                <a:solidFill>
                  <a:schemeClr val="bg1"/>
                </a:solidFill>
                <a:latin typeface="Arial" panose="020B0604020202020204" pitchFamily="34" charset="0"/>
                <a:cs typeface="Arial" panose="020B0604020202020204" pitchFamily="34" charset="0"/>
              </a:rPr>
              <a:t>Photo credit: OCHA</a:t>
            </a:r>
          </a:p>
        </p:txBody>
      </p:sp>
      <p:sp>
        <p:nvSpPr>
          <p:cNvPr id="13" name="TextBox 12"/>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5736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26184"/>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7" name="TextBox 16"/>
          <p:cNvSpPr txBox="1"/>
          <p:nvPr/>
        </p:nvSpPr>
        <p:spPr>
          <a:xfrm>
            <a:off x="94860" y="2063622"/>
            <a:ext cx="1468250" cy="769441"/>
          </a:xfrm>
          <a:prstGeom prst="rect">
            <a:avLst/>
          </a:prstGeom>
          <a:noFill/>
        </p:spPr>
        <p:txBody>
          <a:bodyPr wrap="square" rtlCol="0">
            <a:spAutoFit/>
          </a:bodyPr>
          <a:lstStyle/>
          <a:p>
            <a:pPr algn="ctr"/>
            <a:r>
              <a:rPr lang="en-GB" sz="1100" b="1" dirty="0">
                <a:latin typeface="Arial" panose="020B0604020202020204" pitchFamily="34" charset="0"/>
                <a:cs typeface="Arial" panose="020B0604020202020204" pitchFamily="34" charset="0"/>
              </a:rPr>
              <a:t>John </a:t>
            </a:r>
            <a:r>
              <a:rPr lang="en-GB" sz="1100" b="1" dirty="0" err="1">
                <a:latin typeface="Arial" panose="020B0604020202020204" pitchFamily="34" charset="0"/>
                <a:cs typeface="Arial" panose="020B0604020202020204" pitchFamily="34" charset="0"/>
              </a:rPr>
              <a:t>Ging</a:t>
            </a:r>
            <a:r>
              <a:rPr lang="en-GB" sz="1100" b="1" dirty="0">
                <a:latin typeface="Arial" panose="020B0604020202020204" pitchFamily="34" charset="0"/>
                <a:cs typeface="Arial" panose="020B0604020202020204" pitchFamily="34" charset="0"/>
              </a:rPr>
              <a:t> </a:t>
            </a:r>
          </a:p>
          <a:p>
            <a:pPr algn="ctr"/>
            <a:r>
              <a:rPr lang="en-GB" sz="1100" dirty="0">
                <a:solidFill>
                  <a:schemeClr val="tx1">
                    <a:lumMod val="75000"/>
                    <a:lumOff val="25000"/>
                  </a:schemeClr>
                </a:solidFill>
                <a:latin typeface="Arial" panose="020B0604020202020204" pitchFamily="34" charset="0"/>
                <a:cs typeface="Arial" panose="020B0604020202020204" pitchFamily="34" charset="0"/>
              </a:rPr>
              <a:t>Director of operations </a:t>
            </a:r>
          </a:p>
          <a:p>
            <a:pPr algn="ctr"/>
            <a:r>
              <a:rPr lang="en-GB" sz="1100" dirty="0">
                <a:solidFill>
                  <a:schemeClr val="tx1">
                    <a:lumMod val="75000"/>
                    <a:lumOff val="25000"/>
                  </a:schemeClr>
                </a:solidFill>
                <a:latin typeface="Arial" panose="020B0604020202020204" pitchFamily="34" charset="0"/>
                <a:cs typeface="Arial" panose="020B0604020202020204" pitchFamily="34" charset="0"/>
              </a:rPr>
              <a:t>OCHA</a:t>
            </a:r>
            <a:endParaRPr lang="fr-FR" sz="11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18" name="Picture 17" descr="http://www.unocha.org/sites/default/files/OCHA_Category/About%20Us/Ging-GVA-180.jpg"/>
          <p:cNvPicPr/>
          <p:nvPr/>
        </p:nvPicPr>
        <p:blipFill>
          <a:blip r:embed="rId5">
            <a:extLst>
              <a:ext uri="{28A0092B-C50C-407E-A947-70E740481C1C}">
                <a14:useLocalDpi xmlns:a14="http://schemas.microsoft.com/office/drawing/2010/main" val="0"/>
              </a:ext>
            </a:extLst>
          </a:blip>
          <a:srcRect/>
          <a:stretch>
            <a:fillRect/>
          </a:stretch>
        </p:blipFill>
        <p:spPr bwMode="auto">
          <a:xfrm>
            <a:off x="179511" y="764704"/>
            <a:ext cx="1298949" cy="1296144"/>
          </a:xfrm>
          <a:prstGeom prst="rect">
            <a:avLst/>
          </a:prstGeom>
          <a:noFill/>
          <a:ln>
            <a:noFill/>
          </a:ln>
        </p:spPr>
      </p:pic>
      <p:sp>
        <p:nvSpPr>
          <p:cNvPr id="3" name="Rectangle 2"/>
          <p:cNvSpPr/>
          <p:nvPr/>
        </p:nvSpPr>
        <p:spPr>
          <a:xfrm>
            <a:off x="2057008" y="1143002"/>
            <a:ext cx="6835472" cy="4636654"/>
          </a:xfrm>
          <a:prstGeom prst="rect">
            <a:avLst/>
          </a:prstGeom>
        </p:spPr>
        <p:txBody>
          <a:bodyPr wrap="square">
            <a:spAutoFit/>
          </a:bodyPr>
          <a:lstStyle/>
          <a:p>
            <a:pPr>
              <a:lnSpc>
                <a:spcPct val="115000"/>
              </a:lnSpc>
              <a:spcAft>
                <a:spcPts val="0"/>
              </a:spcAft>
            </a:pPr>
            <a:r>
              <a:rPr lang="en-GB" sz="2400" b="1"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rPr>
              <a:t>Specialised organisations can support broader joint needs assessment efforts by</a:t>
            </a:r>
          </a:p>
          <a:p>
            <a:pPr>
              <a:lnSpc>
                <a:spcPct val="115000"/>
              </a:lnSpc>
              <a:spcAft>
                <a:spcPts val="0"/>
              </a:spcAft>
            </a:pPr>
            <a:r>
              <a:rPr lang="en-GB" dirty="0">
                <a:latin typeface="Calibri" panose="020F0502020204030204" pitchFamily="34" charset="0"/>
                <a:ea typeface="Calibri" panose="020F0502020204030204" pitchFamily="34" charset="0"/>
                <a:cs typeface="Arial" panose="020B0604020202020204" pitchFamily="34" charset="0"/>
              </a:rPr>
              <a:t> </a:t>
            </a:r>
            <a:endParaRPr lang="en-GB"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20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Filling information gaps (sectoral, geographical, population groups)</a:t>
            </a:r>
            <a:endParaRPr lang="en-GB"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20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Building capacities of partners</a:t>
            </a:r>
            <a:endParaRPr lang="en-GB"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200"/>
              </a:spcAft>
              <a:buFont typeface="+mj-lt"/>
              <a:buAutoNum type="arabicPeriod"/>
            </a:pPr>
            <a:r>
              <a:rPr lang="en-GB" dirty="0">
                <a:latin typeface="Calibri" panose="020F0502020204030204" pitchFamily="34" charset="0"/>
                <a:ea typeface="Calibri" panose="020F0502020204030204" pitchFamily="34" charset="0"/>
                <a:cs typeface="Arial" panose="020B0604020202020204" pitchFamily="34" charset="0"/>
              </a:rPr>
              <a:t>Supporting triangulation of data</a:t>
            </a:r>
          </a:p>
          <a:p>
            <a:pPr lvl="0">
              <a:lnSpc>
                <a:spcPct val="115000"/>
              </a:lnSpc>
              <a:spcAft>
                <a:spcPts val="1200"/>
              </a:spcAft>
            </a:pPr>
            <a:endParaRPr lang="en-GB" dirty="0">
              <a:latin typeface="Calibri" panose="020F0502020204030204" pitchFamily="34" charset="0"/>
              <a:ea typeface="Calibri" panose="020F0502020204030204" pitchFamily="34" charset="0"/>
              <a:cs typeface="Arial" panose="020B0604020202020204" pitchFamily="34" charset="0"/>
            </a:endParaRPr>
          </a:p>
          <a:p>
            <a:pPr marL="365125" lvl="0">
              <a:lnSpc>
                <a:spcPct val="115000"/>
              </a:lnSpc>
              <a:spcAft>
                <a:spcPts val="1200"/>
              </a:spcAft>
            </a:pPr>
            <a:r>
              <a:rPr lang="en-US" sz="1400" i="1" dirty="0">
                <a:effectLst/>
                <a:latin typeface="Calibri" panose="020F0502020204030204" pitchFamily="34" charset="0"/>
                <a:ea typeface="Calibri" panose="020F0502020204030204" pitchFamily="34" charset="0"/>
                <a:cs typeface="Arial" panose="020B0604020202020204" pitchFamily="34" charset="0"/>
              </a:rPr>
              <a:t>The Grand Bargain discussed the possibility of using specialist data collection and needs assessment organisations to “feed” agencies and NGOs with information on needs.  However, this was not an outcome of the World Humanitarian Summit…..but, </a:t>
            </a:r>
            <a:r>
              <a:rPr lang="en-US" sz="1400" i="1" dirty="0">
                <a:latin typeface="Calibri" panose="020F0502020204030204" pitchFamily="34" charset="0"/>
                <a:ea typeface="Calibri" panose="020F0502020204030204" pitchFamily="34" charset="0"/>
                <a:cs typeface="Arial" panose="020B0604020202020204" pitchFamily="34" charset="0"/>
              </a:rPr>
              <a:t>humanitarian response should not ignore the opportunity to use specialist capacity to  use particular methodologies and technologies to produce a stronger assessment, support capacity building efforts (particularly with national and local partners).</a:t>
            </a:r>
            <a:endParaRPr lang="en-GB" sz="1400" i="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4391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HOYROO\Documents\stait-tlogo-transparent-317x129@300dpi.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68277"/>
            <a:ext cx="1215008" cy="574920"/>
          </a:xfrm>
          <a:prstGeom prst="rect">
            <a:avLst/>
          </a:prstGeom>
          <a:noFill/>
          <a:ln>
            <a:noFill/>
          </a:ln>
        </p:spPr>
      </p:pic>
      <p:cxnSp>
        <p:nvCxnSpPr>
          <p:cNvPr id="7" name="Straight Connector 6"/>
          <p:cNvCxnSpPr/>
          <p:nvPr/>
        </p:nvCxnSpPr>
        <p:spPr>
          <a:xfrm>
            <a:off x="0" y="6309320"/>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617172" y="200237"/>
            <a:ext cx="1722579" cy="388922"/>
          </a:xfrm>
          <a:prstGeom prst="rect">
            <a:avLst/>
          </a:prstGeom>
        </p:spPr>
      </p:pic>
      <p:cxnSp>
        <p:nvCxnSpPr>
          <p:cNvPr id="12" name="Straight Connector 11"/>
          <p:cNvCxnSpPr/>
          <p:nvPr/>
        </p:nvCxnSpPr>
        <p:spPr>
          <a:xfrm>
            <a:off x="0" y="640768"/>
            <a:ext cx="9144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87624" y="1608106"/>
            <a:ext cx="6984776" cy="3416320"/>
          </a:xfrm>
          <a:prstGeom prst="rect">
            <a:avLst/>
          </a:prstGeom>
          <a:solidFill>
            <a:schemeClr val="accent1">
              <a:alpha val="50000"/>
            </a:schemeClr>
          </a:solidFill>
        </p:spPr>
        <p:txBody>
          <a:bodyPr wrap="square" rtlCol="0">
            <a:spAutoFit/>
          </a:bodyPr>
          <a:lstStyle/>
          <a:p>
            <a:pPr algn="ctr"/>
            <a:endParaRPr lang="en-US" sz="3600" b="1" dirty="0">
              <a:latin typeface="Arial" panose="020B0604020202020204" pitchFamily="34" charset="0"/>
              <a:cs typeface="Arial" panose="020B0604020202020204" pitchFamily="34" charset="0"/>
            </a:endParaRPr>
          </a:p>
          <a:p>
            <a:pPr algn="ctr"/>
            <a:r>
              <a:rPr lang="en-GB" sz="3600" b="1" dirty="0"/>
              <a:t>As Humanitarian Coordinator what are the leadership steps you took to put in place Joint Needs Assessment in Somalia</a:t>
            </a:r>
            <a:r>
              <a:rPr lang="en-US" sz="3600" b="1" dirty="0">
                <a:latin typeface="Arial" panose="020B0604020202020204" pitchFamily="34" charset="0"/>
                <a:cs typeface="Arial" panose="020B0604020202020204" pitchFamily="34" charset="0"/>
              </a:rPr>
              <a:t>? </a:t>
            </a:r>
          </a:p>
          <a:p>
            <a:pPr algn="ctr"/>
            <a:endParaRPr lang="en-GB" sz="3600" b="1" dirty="0">
              <a:latin typeface="Arial" panose="020B0604020202020204" pitchFamily="34" charset="0"/>
              <a:cs typeface="Arial" panose="020B0604020202020204" pitchFamily="34" charset="0"/>
            </a:endParaRPr>
          </a:p>
        </p:txBody>
      </p:sp>
      <p:sp>
        <p:nvSpPr>
          <p:cNvPr id="13" name="TextBox 12"/>
          <p:cNvSpPr txBox="1"/>
          <p:nvPr/>
        </p:nvSpPr>
        <p:spPr>
          <a:xfrm>
            <a:off x="863588" y="6326184"/>
            <a:ext cx="7416824" cy="461665"/>
          </a:xfrm>
          <a:prstGeom prst="rect">
            <a:avLst/>
          </a:prstGeom>
          <a:noFill/>
        </p:spPr>
        <p:txBody>
          <a:bodyPr wrap="square" rtlCol="0">
            <a:spAutoFit/>
          </a:bodyPr>
          <a:lstStyle/>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Joint Needs Assessments: Doing it right? </a:t>
            </a:r>
          </a:p>
          <a:p>
            <a:pPr algn="ctr"/>
            <a:r>
              <a:rPr lang="en-US" sz="1200" i="1" dirty="0">
                <a:solidFill>
                  <a:schemeClr val="tx1">
                    <a:lumMod val="75000"/>
                    <a:lumOff val="25000"/>
                  </a:schemeClr>
                </a:solidFill>
                <a:latin typeface="Arial" panose="020B0604020202020204" pitchFamily="34" charset="0"/>
                <a:cs typeface="Arial" panose="020B0604020202020204" pitchFamily="34" charset="0"/>
              </a:rPr>
              <a:t>The role of senior humanitarian leaders in the field</a:t>
            </a:r>
            <a:endParaRPr lang="en-GB" sz="1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3311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21108</TotalTime>
  <Words>1161</Words>
  <Application>Microsoft Office PowerPoint</Application>
  <PresentationFormat>On-screen Show (4:3)</PresentationFormat>
  <Paragraphs>168</Paragraphs>
  <Slides>17</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OCHA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CASH TRANSFERS TRANSFORMING HUMANITARIAN ASSISTANCE? FIELD PERSPECTIVES. FUTURE DIRECTION?</dc:title>
  <dc:creator>OCHA</dc:creator>
  <cp:lastModifiedBy>Farha Bhoyroo</cp:lastModifiedBy>
  <cp:revision>359</cp:revision>
  <cp:lastPrinted>2016-12-12T16:14:01Z</cp:lastPrinted>
  <dcterms:created xsi:type="dcterms:W3CDTF">2015-12-14T17:21:15Z</dcterms:created>
  <dcterms:modified xsi:type="dcterms:W3CDTF">2017-09-18T15:26:48Z</dcterms:modified>
</cp:coreProperties>
</file>