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9" r:id="rId2"/>
    <p:sldId id="291" r:id="rId3"/>
    <p:sldId id="466" r:id="rId4"/>
    <p:sldId id="469" r:id="rId5"/>
    <p:sldId id="470" r:id="rId6"/>
    <p:sldId id="471" r:id="rId7"/>
    <p:sldId id="472" r:id="rId8"/>
    <p:sldId id="473" r:id="rId9"/>
    <p:sldId id="474" r:id="rId10"/>
    <p:sldId id="475" r:id="rId11"/>
    <p:sldId id="476" r:id="rId12"/>
    <p:sldId id="477" r:id="rId13"/>
    <p:sldId id="478" r:id="rId14"/>
    <p:sldId id="479" r:id="rId15"/>
    <p:sldId id="480" r:id="rId16"/>
    <p:sldId id="481" r:id="rId17"/>
    <p:sldId id="394" r:id="rId18"/>
    <p:sldId id="390" r:id="rId19"/>
    <p:sldId id="446" r:id="rId20"/>
    <p:sldId id="392" r:id="rId21"/>
    <p:sldId id="435" r:id="rId22"/>
    <p:sldId id="464" r:id="rId23"/>
    <p:sldId id="421" r:id="rId24"/>
    <p:sldId id="450" r:id="rId25"/>
    <p:sldId id="437" r:id="rId26"/>
    <p:sldId id="391" r:id="rId27"/>
    <p:sldId id="457" r:id="rId28"/>
    <p:sldId id="463" r:id="rId29"/>
    <p:sldId id="426" r:id="rId30"/>
    <p:sldId id="445" r:id="rId31"/>
    <p:sldId id="444" r:id="rId32"/>
    <p:sldId id="325" r:id="rId3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CDONALD" initials="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27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89978" autoAdjust="0"/>
  </p:normalViewPr>
  <p:slideViewPr>
    <p:cSldViewPr>
      <p:cViewPr varScale="1">
        <p:scale>
          <a:sx n="110" d="100"/>
          <a:sy n="110" d="100"/>
        </p:scale>
        <p:origin x="81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73EF8-FE70-4A50-8A8C-5EFB341E4494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C91E49-BC35-4DF4-9B3A-E54BF4F59E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238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17261D-C627-464C-8569-EDD62B3E97B3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AC2B7-2397-41F0-BC7D-9ADCEEA1B3D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15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7203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1951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3460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62600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77512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33031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895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77994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1563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98207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61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2168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44960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758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08180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6631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56956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1778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090087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286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7213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382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93992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8838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03742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53595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8AC2B7-2397-41F0-BC7D-9ADCEEA1B3D9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807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7233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92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72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592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200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671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901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847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031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4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269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152E-DA55-4166-AA70-7C6AF3C9651F}" type="datetimeFigureOut">
              <a:rPr lang="en-GB" smtClean="0"/>
              <a:t>15/09/2017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74B87-FD01-4401-BDD7-78383E2FFFA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905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eliveraidbetter.org/" TargetMode="External"/><Relationship Id="rId5" Type="http://schemas.openxmlformats.org/officeDocument/2006/relationships/hyperlink" Target="https://www.youtube.com/watch?v=Yb4jnelUoEk&amp;feature=youtu.be" TargetMode="External"/><Relationship Id="rId4" Type="http://schemas.openxmlformats.org/officeDocument/2006/relationships/hyperlink" Target="http://www.humanitarianresponse.info/system/files/documents/files/Webex%20Global%20call-in%20numbers.pdf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1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1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2.jpe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http://www.humanitarianresponse.info/topics/transformative-agend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youtube.com/" TargetMode="External"/><Relationship Id="rId5" Type="http://schemas.openxmlformats.org/officeDocument/2006/relationships/hyperlink" Target="http://www.deliveraidbetter.org/" TargetMode="External"/><Relationship Id="rId4" Type="http://schemas.openxmlformats.org/officeDocument/2006/relationships/hyperlink" Target="mailto:STAIT@un.o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1" y="2443993"/>
            <a:ext cx="878497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New Way of Working? 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Practical examples</a:t>
            </a:r>
          </a:p>
          <a:p>
            <a:pPr algn="ctr">
              <a:spcAft>
                <a:spcPts val="1200"/>
              </a:spcAft>
            </a:pPr>
            <a:r>
              <a:rPr lang="en-US" sz="2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1 &amp; 2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1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4669" y="1183525"/>
            <a:ext cx="842493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series </a:t>
            </a:r>
          </a:p>
          <a:p>
            <a:pPr algn="ctr"/>
            <a:endParaRPr lang="en-GB" sz="500" b="1" dirty="0">
              <a:solidFill>
                <a:srgbClr val="B927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Wednesday 26 April &amp; 10 May 2017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7173" y="6320292"/>
            <a:ext cx="80199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</a:t>
            </a:r>
            <a:r>
              <a:rPr lang="en-GB" sz="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Supporting humanitarian leaders in the field to deliver aid better. </a:t>
            </a:r>
          </a:p>
          <a:p>
            <a:pPr algn="ctr"/>
            <a:r>
              <a:rPr lang="en-GB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Created by the Emergency Directors` Group in 2013</a:t>
            </a:r>
          </a:p>
        </p:txBody>
      </p:sp>
      <p:pic>
        <p:nvPicPr>
          <p:cNvPr id="9" name="Picture 8" descr="C:\Users\BHOYROO\Documents\stait-tlogo-transparent-317x129@300d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1602801" y="5351065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Transformative Agenda Implementation Team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115616" y="5157192"/>
            <a:ext cx="6800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283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3508" y="1958845"/>
            <a:ext cx="8856984" cy="286232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the steps you took at the country level in your capacity as RC/HC to bring closer the humanitarian short term and development longer term support to the affected people? </a:t>
            </a:r>
            <a:endParaRPr lang="en-GB" sz="3600" dirty="0"/>
          </a:p>
        </p:txBody>
      </p:sp>
      <p:sp>
        <p:nvSpPr>
          <p:cNvPr id="13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</p:spTree>
    <p:extLst>
      <p:ext uri="{BB962C8B-B14F-4D97-AF65-F5344CB8AC3E}">
        <p14:creationId xmlns:p14="http://schemas.microsoft.com/office/powerpoint/2010/main" val="518041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61" y="812799"/>
            <a:ext cx="6142857" cy="885714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2950" y="1676866"/>
            <a:ext cx="5238095" cy="4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0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Sylinder 2"/>
          <p:cNvSpPr txBox="1"/>
          <p:nvPr/>
        </p:nvSpPr>
        <p:spPr>
          <a:xfrm>
            <a:off x="2538433" y="943136"/>
            <a:ext cx="641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5 Steps taken in Ethiopia</a:t>
            </a:r>
            <a:endParaRPr lang="nb-NO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28965" y="1954093"/>
            <a:ext cx="66075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Font typeface="+mj-lt"/>
              <a:buAutoNum type="arabicPeriod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Understand the development context and identify nexus opportunities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– where the risks &amp; vulnerabilities lie, the needs to be addressed &amp;  how resources flow. </a:t>
            </a:r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8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2. Joint visioning, analysis, messaging &amp;  advocacy between Humanitarian &amp; Development partners.</a:t>
            </a:r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800"/>
              </a:spcAft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3. </a:t>
            </a: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Maximise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opportunities for complementary Humanitarian &amp; Development programming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– 1 Wash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Programme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&amp;  use of National System</a:t>
            </a:r>
          </a:p>
          <a:p>
            <a:pPr>
              <a:spcAft>
                <a:spcPts val="800"/>
              </a:spcAft>
            </a:pPr>
            <a:endParaRPr lang="en-AU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pic>
        <p:nvPicPr>
          <p:cNvPr id="16" name="Imag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29" y="967170"/>
            <a:ext cx="1761473" cy="1125838"/>
          </a:xfrm>
          <a:prstGeom prst="rect">
            <a:avLst/>
          </a:prstGeom>
        </p:spPr>
      </p:pic>
      <p:sp>
        <p:nvSpPr>
          <p:cNvPr id="19" name="TextBox 14"/>
          <p:cNvSpPr txBox="1"/>
          <p:nvPr/>
        </p:nvSpPr>
        <p:spPr>
          <a:xfrm>
            <a:off x="135765" y="2206993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Ahunna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Eziakonwa-Onochie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Resident &amp; Humanitarian Coordinator, Ethiopia </a:t>
            </a:r>
          </a:p>
        </p:txBody>
      </p:sp>
    </p:spTree>
    <p:extLst>
      <p:ext uri="{BB962C8B-B14F-4D97-AF65-F5344CB8AC3E}">
        <p14:creationId xmlns:p14="http://schemas.microsoft.com/office/powerpoint/2010/main" val="556762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Sylinder 2"/>
          <p:cNvSpPr txBox="1"/>
          <p:nvPr/>
        </p:nvSpPr>
        <p:spPr>
          <a:xfrm>
            <a:off x="2538433" y="943136"/>
            <a:ext cx="64158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5 Steps taken in Ethiopia</a:t>
            </a:r>
            <a:endParaRPr lang="nb-NO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38433" y="1996926"/>
            <a:ext cx="6799552" cy="3703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800"/>
              </a:spcAft>
              <a:buFont typeface="+mj-lt"/>
              <a:buAutoNum type="arabicPeriod" startAt="4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Bridging Humanitarian &amp; Development Partners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- Coordination architecture &amp; identify creative ways to ensure cross-pollination. </a:t>
            </a:r>
          </a:p>
          <a:p>
            <a:pPr marL="457200" indent="-457200">
              <a:spcAft>
                <a:spcPts val="800"/>
              </a:spcAft>
              <a:buFont typeface="+mj-lt"/>
              <a:buAutoNum type="arabicPeriod" startAt="4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spcAft>
                <a:spcPts val="800"/>
              </a:spcAft>
              <a:buFont typeface="+mj-lt"/>
              <a:buAutoNum type="arabicPeriod" startAt="4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Ensure a balanced &amp; well informed Humanitarian Field Leaders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-  Humanitarian Cluster Coordinators are grounded with sound knowledge of the local development context.</a:t>
            </a:r>
            <a:endParaRPr lang="en-AU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800"/>
              </a:spcAft>
            </a:pPr>
            <a:endParaRPr lang="en-AU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pic>
        <p:nvPicPr>
          <p:cNvPr id="16" name="Imag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29" y="967170"/>
            <a:ext cx="1761473" cy="1125838"/>
          </a:xfrm>
          <a:prstGeom prst="rect">
            <a:avLst/>
          </a:prstGeom>
        </p:spPr>
      </p:pic>
      <p:sp>
        <p:nvSpPr>
          <p:cNvPr id="19" name="TextBox 14"/>
          <p:cNvSpPr txBox="1"/>
          <p:nvPr/>
        </p:nvSpPr>
        <p:spPr>
          <a:xfrm>
            <a:off x="135765" y="2206993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Ahunna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Eziakonwa-Onochie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Resident &amp; Humanitarian Coordinator, Ethiopia </a:t>
            </a:r>
          </a:p>
        </p:txBody>
      </p:sp>
    </p:spTree>
    <p:extLst>
      <p:ext uri="{BB962C8B-B14F-4D97-AF65-F5344CB8AC3E}">
        <p14:creationId xmlns:p14="http://schemas.microsoft.com/office/powerpoint/2010/main" val="3500265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9512" y="2320882"/>
            <a:ext cx="8775848" cy="230832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Based on your Ethiopia experience, what are the lessons learned that can be helpful for other operations? What would you have done differently?  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6984" y="5991763"/>
            <a:ext cx="1098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Photo credit: OCHA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</p:spTree>
    <p:extLst>
      <p:ext uri="{BB962C8B-B14F-4D97-AF65-F5344CB8AC3E}">
        <p14:creationId xmlns:p14="http://schemas.microsoft.com/office/powerpoint/2010/main" val="1676921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Sylinder 2"/>
          <p:cNvSpPr txBox="1"/>
          <p:nvPr/>
        </p:nvSpPr>
        <p:spPr>
          <a:xfrm>
            <a:off x="2843808" y="1090427"/>
            <a:ext cx="581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5 Lessons Learned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(1/2)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7135" y="2124861"/>
            <a:ext cx="6426865" cy="5591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National leadership &amp; ownership &amp; use of national systems is central to gaining trust and achieving impact.</a:t>
            </a:r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Integrated programming &amp; integrated architecture important for resource efficiency  &amp; effectiveness and common visioning.</a:t>
            </a:r>
          </a:p>
          <a:p>
            <a:pPr>
              <a:spcAft>
                <a:spcPts val="8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Capitalise</a:t>
            </a: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on opportunities &amp;  momentum to improve existing response systems in the spirit of the New Way of Working.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>
              <a:spcAft>
                <a:spcPts val="800"/>
              </a:spcAft>
            </a:pPr>
            <a:endParaRPr lang="en-GB" dirty="0"/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800"/>
              </a:spcAft>
            </a:pPr>
            <a:endParaRPr lang="en-AU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pic>
        <p:nvPicPr>
          <p:cNvPr id="16" name="Imag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29" y="967170"/>
            <a:ext cx="1761473" cy="1125838"/>
          </a:xfrm>
          <a:prstGeom prst="rect">
            <a:avLst/>
          </a:prstGeom>
        </p:spPr>
      </p:pic>
      <p:sp>
        <p:nvSpPr>
          <p:cNvPr id="19" name="TextBox 14"/>
          <p:cNvSpPr txBox="1"/>
          <p:nvPr/>
        </p:nvSpPr>
        <p:spPr>
          <a:xfrm>
            <a:off x="135765" y="2206993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Ahunna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Eziakonwa-Onochie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Resident &amp; Humanitarian Coordinator, Ethiopia </a:t>
            </a:r>
          </a:p>
        </p:txBody>
      </p:sp>
    </p:spTree>
    <p:extLst>
      <p:ext uri="{BB962C8B-B14F-4D97-AF65-F5344CB8AC3E}">
        <p14:creationId xmlns:p14="http://schemas.microsoft.com/office/powerpoint/2010/main" val="2624257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702714" y="2206993"/>
            <a:ext cx="6426865" cy="4319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Think creatively – design the appropriate structures. Architecture is key!</a:t>
            </a:r>
          </a:p>
          <a:p>
            <a:pPr>
              <a:spcAft>
                <a:spcPts val="800"/>
              </a:spcAft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Innovative funding options that support the nexus - incentives for actors to change mindset</a:t>
            </a:r>
          </a:p>
          <a:p>
            <a:pPr>
              <a:spcAft>
                <a:spcPts val="800"/>
              </a:spcAft>
            </a:pPr>
            <a:endParaRPr lang="en-US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Crises often generate opportunities &amp;  momentum to improve existing response systems in  the spirit of  the New Way of Working</a:t>
            </a:r>
            <a:endParaRPr lang="en-GB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AU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spcAft>
                <a:spcPts val="800"/>
              </a:spcAft>
            </a:pPr>
            <a:endParaRPr lang="en-AU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2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pic>
        <p:nvPicPr>
          <p:cNvPr id="16" name="Image 15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29" y="967170"/>
            <a:ext cx="1761473" cy="1125838"/>
          </a:xfrm>
          <a:prstGeom prst="rect">
            <a:avLst/>
          </a:prstGeom>
        </p:spPr>
      </p:pic>
      <p:sp>
        <p:nvSpPr>
          <p:cNvPr id="19" name="TextBox 14"/>
          <p:cNvSpPr txBox="1"/>
          <p:nvPr/>
        </p:nvSpPr>
        <p:spPr>
          <a:xfrm>
            <a:off x="135765" y="2206993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Ahunna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Eziakonwa-Onochie</a:t>
            </a:r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Resident &amp; Humanitarian Coordinator, Ethiopia </a:t>
            </a:r>
          </a:p>
        </p:txBody>
      </p:sp>
      <p:sp>
        <p:nvSpPr>
          <p:cNvPr id="14" name="TekstSylinder 2"/>
          <p:cNvSpPr txBox="1"/>
          <p:nvPr/>
        </p:nvSpPr>
        <p:spPr>
          <a:xfrm>
            <a:off x="2843808" y="1099332"/>
            <a:ext cx="581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5 Lessons Learned </a:t>
            </a:r>
            <a:r>
              <a:rPr 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(2/2)</a:t>
            </a:r>
            <a:endParaRPr lang="en-GB" sz="2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20565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613745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C:\Users\BHOYROO\Documents\stait-tlogo-transparent-317x129@300d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993" y="38825"/>
            <a:ext cx="1215008" cy="5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13745"/>
            <a:ext cx="9144000" cy="5695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6333058" y="2733663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Ruedas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Resident &amp; Humanitarian Coordinator, Sudan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998658" y="3544578"/>
            <a:ext cx="225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Panos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Moumtzis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Team Leader</a:t>
            </a:r>
          </a:p>
          <a:p>
            <a:pPr algn="ctr"/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facilitator</a:t>
            </a:r>
            <a:endParaRPr lang="en-GB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5160" y="3176820"/>
            <a:ext cx="1347080" cy="1240361"/>
          </a:xfrm>
          <a:prstGeom prst="rect">
            <a:avLst/>
          </a:prstGeom>
        </p:spPr>
      </p:pic>
      <p:pic>
        <p:nvPicPr>
          <p:cNvPr id="19" name="Image 1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249" y="1422823"/>
            <a:ext cx="1224136" cy="1146256"/>
          </a:xfrm>
          <a:prstGeom prst="rect">
            <a:avLst/>
          </a:prstGeom>
        </p:spPr>
      </p:pic>
      <p:sp>
        <p:nvSpPr>
          <p:cNvPr id="24" name="TextBox 17"/>
          <p:cNvSpPr txBox="1"/>
          <p:nvPr/>
        </p:nvSpPr>
        <p:spPr>
          <a:xfrm>
            <a:off x="894178" y="3321492"/>
            <a:ext cx="169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Ging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 Director of Operations</a:t>
            </a:r>
          </a:p>
        </p:txBody>
      </p:sp>
      <p:pic>
        <p:nvPicPr>
          <p:cNvPr id="25" name="Picture 2" descr="Résultat de recherche d'images pour &quot;John Ging&quot;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/>
        </p:blipFill>
        <p:spPr bwMode="auto">
          <a:xfrm>
            <a:off x="1059701" y="2109487"/>
            <a:ext cx="1368152" cy="116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ZoneTexte 1"/>
          <p:cNvSpPr txBox="1"/>
          <p:nvPr/>
        </p:nvSpPr>
        <p:spPr>
          <a:xfrm>
            <a:off x="1907705" y="5960791"/>
            <a:ext cx="5578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rgbClr val="B92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Transformative Agenda Implementation Team (STAIT)</a:t>
            </a:r>
          </a:p>
        </p:txBody>
      </p:sp>
    </p:spTree>
    <p:extLst>
      <p:ext uri="{BB962C8B-B14F-4D97-AF65-F5344CB8AC3E}">
        <p14:creationId xmlns:p14="http://schemas.microsoft.com/office/powerpoint/2010/main" val="3748209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7171" y="2257175"/>
            <a:ext cx="7906141" cy="3600986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3600"/>
              </a:spcAft>
            </a:pPr>
            <a:r>
              <a:rPr lang="en-US" sz="2400" b="1" dirty="0"/>
              <a:t>How is the “new way of working” any different from previous efforts to link humanitarian and development operations?</a:t>
            </a:r>
          </a:p>
          <a:p>
            <a:pPr algn="ctr">
              <a:spcAft>
                <a:spcPts val="3600"/>
              </a:spcAft>
            </a:pPr>
            <a:r>
              <a:rPr lang="en-US" sz="2400" b="1" dirty="0"/>
              <a:t>How can colleagues in the field implement the “new way of working” in operations….</a:t>
            </a:r>
          </a:p>
          <a:p>
            <a:pPr algn="ctr">
              <a:spcAft>
                <a:spcPts val="3600"/>
              </a:spcAft>
            </a:pPr>
            <a:r>
              <a:rPr lang="en-US" sz="2400" b="1" dirty="0"/>
              <a:t>…..and what can agency and NGO  headquarters do to support field colleagues?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6984" y="5991763"/>
            <a:ext cx="1098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credit: OCHA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91689" y="1067352"/>
            <a:ext cx="225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Panos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Moumtzis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Team Leader</a:t>
            </a:r>
          </a:p>
          <a:p>
            <a:pPr algn="ctr"/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facilitator</a:t>
            </a:r>
            <a:endParaRPr lang="en-GB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35726" y="800076"/>
            <a:ext cx="1362431" cy="125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9762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915808" y="6111478"/>
            <a:ext cx="1098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Photo credit: OCHA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2195736" y="1355138"/>
            <a:ext cx="6534472" cy="384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have </a:t>
            </a:r>
            <a:r>
              <a:rPr lang="en-US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efforts to link relief and development not worked in the past?</a:t>
            </a:r>
            <a:endParaRPr lang="en-GB" sz="2400" b="1" dirty="0">
              <a:solidFill>
                <a:schemeClr val="accent1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Deficit of development action in recurring and protracted crises.  It is often possible but under-resourced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28600" algn="just">
              <a:lnSpc>
                <a:spcPct val="115000"/>
              </a:lnSpc>
              <a:spcAft>
                <a:spcPts val="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Humanitarian action alone is not enough to reduce needs, vulnerability and risks and it cannot address the structural deficits and root causes that underpin protracted crises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en-GB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↓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ctr">
              <a:lnSpc>
                <a:spcPct val="115000"/>
              </a:lnSpc>
              <a:spcAft>
                <a:spcPts val="0"/>
              </a:spcAft>
            </a:pPr>
            <a:r>
              <a:rPr lang="en-GB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Short-, medium- and longer-term support needs to be provided to vulnerable people concurrently, wherever possible (i.e. in a ‘</a:t>
            </a:r>
            <a:r>
              <a:rPr lang="en-GB" sz="1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contiguum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7"/>
          <p:cNvSpPr txBox="1"/>
          <p:nvPr/>
        </p:nvSpPr>
        <p:spPr>
          <a:xfrm>
            <a:off x="251520" y="2291246"/>
            <a:ext cx="169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Ging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 Director of Operations</a:t>
            </a:r>
          </a:p>
        </p:txBody>
      </p:sp>
      <p:pic>
        <p:nvPicPr>
          <p:cNvPr id="16" name="Picture 2" descr="Résultat de recherche d'images pour &quot;John Gi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/>
        </p:blipFill>
        <p:spPr bwMode="auto">
          <a:xfrm>
            <a:off x="417043" y="1079241"/>
            <a:ext cx="1368152" cy="116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2534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/>
        </p:nvCxnSpPr>
        <p:spPr>
          <a:xfrm>
            <a:off x="-1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17173" y="6320292"/>
            <a:ext cx="8019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</a:t>
            </a:r>
            <a:r>
              <a:rPr lang="en-GB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Supporting humanitarian leaders in the field to deliver aid better. </a:t>
            </a:r>
          </a:p>
          <a:p>
            <a:pPr algn="ctr"/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Created by the Emergency Directors` Group in 2013</a:t>
            </a:r>
          </a:p>
        </p:txBody>
      </p:sp>
      <p:pic>
        <p:nvPicPr>
          <p:cNvPr id="9" name="Picture 8" descr="C:\Users\BHOYROO\Documents\stait-tlogo-transparent-317x129@300d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39552" y="94736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to the webinar!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3184" y="2469451"/>
            <a:ext cx="7937630" cy="33547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join: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 sure you are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connected to the audio.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on the box with the headphones icon for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“Call Using Computer”. 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don’t immediately see  the Audio Connection box in front of you, go to the 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Start tab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find it there. </a:t>
            </a:r>
          </a:p>
          <a:p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your computer audio is not working during the event, you can also listen by phone instead.                       Dial +1-650-429-3300 and type in the access code 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641-389-034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If you do not want to call an international (US) number, you can find the global call-in number for your location at the following link.  The access code remains the same (</a:t>
            </a:r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641-389-034)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www.humanitarianresponse.info/system/files/documents/files/Webex%20Global%20call-in%20numbers.pdf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case you are unable to  connect to the event, a non-interactive live stream is available as a back-up at </a:t>
            </a:r>
            <a:r>
              <a:rPr lang="en-GB" sz="1200" dirty="0">
                <a:hlinkClick r:id="rId5"/>
              </a:rPr>
              <a:t>https://www.youtube.com/watch?v=Yb4jnelUoEk&amp;feature=youtu.be</a:t>
            </a:r>
            <a:r>
              <a:rPr lang="en-GB" sz="1200" dirty="0"/>
              <a:t> </a:t>
            </a:r>
          </a:p>
          <a:p>
            <a:pPr marL="342900" indent="-342900">
              <a:buFont typeface="+mj-lt"/>
              <a:buAutoNum type="arabicPeriod" startAt="3"/>
            </a:pP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webinar recordings are available on the website: 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www.deliveraidbetter.org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+mj-lt"/>
              <a:buAutoNum type="arabicPeriod" startAt="3"/>
            </a:pPr>
            <a:endParaRPr lang="en-US" sz="1200" b="1" dirty="0">
              <a:solidFill>
                <a:prstClr val="black"/>
              </a:solidFill>
            </a:endParaRPr>
          </a:p>
          <a:p>
            <a:endParaRPr lang="en-US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4669" y="1477575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</p:spTree>
    <p:extLst>
      <p:ext uri="{BB962C8B-B14F-4D97-AF65-F5344CB8AC3E}">
        <p14:creationId xmlns:p14="http://schemas.microsoft.com/office/powerpoint/2010/main" val="36677889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195736" y="1213260"/>
            <a:ext cx="5814392" cy="40765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historic opportunity to strengthen the humanitarian-development nexus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SDGs’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 to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“reach those furthest behind first”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reduce risks and vulnerabilities  </a:t>
            </a:r>
          </a:p>
          <a:p>
            <a:pPr marL="342900" lvl="0" indent="-342900" algn="just">
              <a:lnSpc>
                <a:spcPct val="115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New UNDAF guidelines include the need for development partners to be more risk-informed and adaptable to risks and changing priorities on the ground </a:t>
            </a:r>
          </a:p>
          <a:p>
            <a:pPr marL="342900" lvl="0" indent="-342900" algn="just">
              <a:lnSpc>
                <a:spcPct val="115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World Bank is making significant progress in stepping up support to fragile and conflict affected states</a:t>
            </a:r>
          </a:p>
          <a:p>
            <a:pPr marL="342900" lvl="0" indent="-342900" algn="just">
              <a:lnSpc>
                <a:spcPct val="115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NWOW has received widespread support from the UN, donors, affected States, IFIs and others since the World Humanitarian Summit (WHS)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7"/>
          <p:cNvSpPr txBox="1"/>
          <p:nvPr/>
        </p:nvSpPr>
        <p:spPr>
          <a:xfrm>
            <a:off x="251520" y="2291246"/>
            <a:ext cx="169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Ging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 Director of Operations</a:t>
            </a:r>
          </a:p>
        </p:txBody>
      </p:sp>
      <p:pic>
        <p:nvPicPr>
          <p:cNvPr id="17" name="Picture 2" descr="Résultat de recherche d'images pour &quot;John Gi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/>
        </p:blipFill>
        <p:spPr bwMode="auto">
          <a:xfrm>
            <a:off x="417043" y="1079241"/>
            <a:ext cx="1368152" cy="116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0458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4557" y="1484784"/>
            <a:ext cx="5994412" cy="3367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Steps to implement the new way of working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Joint analysis of needs, vulnerabilities and risks, and of capacities to address them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Develop collective outcomes around reducing needs, vulnerabilities and risk &amp; identify activities needed to achieve them, across the humanitarian-development nexus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Determine what would support more effective alignment of short, medium and longer-term </a:t>
            </a:r>
            <a:r>
              <a:rPr lang="en-US" sz="1400" dirty="0" err="1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programmes</a:t>
            </a:r>
            <a:r>
              <a:rPr lang="en-US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and financing to lead to better results for people, in a way that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preserves humanitarian principles  </a:t>
            </a:r>
            <a:endParaRPr lang="en-GB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7"/>
          <p:cNvSpPr txBox="1"/>
          <p:nvPr/>
        </p:nvSpPr>
        <p:spPr>
          <a:xfrm>
            <a:off x="251520" y="2291246"/>
            <a:ext cx="169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Ging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 Director of Operations</a:t>
            </a:r>
          </a:p>
        </p:txBody>
      </p:sp>
      <p:pic>
        <p:nvPicPr>
          <p:cNvPr id="17" name="Picture 2" descr="Résultat de recherche d'images pour &quot;John Gi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/>
        </p:blipFill>
        <p:spPr bwMode="auto">
          <a:xfrm>
            <a:off x="417043" y="1079241"/>
            <a:ext cx="1368152" cy="116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48234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2" name="Rectangle 1"/>
          <p:cNvSpPr/>
          <p:nvPr/>
        </p:nvSpPr>
        <p:spPr>
          <a:xfrm>
            <a:off x="1949328" y="957137"/>
            <a:ext cx="6951393" cy="465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HQ support the field in implementing the NWOW?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Given their respective functions of supporting coordination, planning and pooled funding, OCHA and UNDP are discussing how to best support OCHA and RCOs in the field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Headquarters of operational humanitarian and development organizations can support field colleagues by:</a:t>
            </a: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₋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encouraging more effective collaboration and coordination between their humanitarian and development teams, to ensure more coherent alignment/layering of short, medium and long term programming targeting the most vulnerable people; 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₋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ensuring data and analysis on needs, vulnerability and risk is incorporated in development planning processes;</a:t>
            </a: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₋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supporting the implementation of earlier, more risk-informed and risk-tolerant, and more flexible/context-adaptable development programming targeting the most vulnerable people</a:t>
            </a:r>
            <a:r>
              <a:rPr lang="en-GB" sz="12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 algn="just">
              <a:lnSpc>
                <a:spcPct val="115000"/>
              </a:lnSpc>
              <a:spcAft>
                <a:spcPts val="600"/>
              </a:spcAft>
              <a:buFont typeface="Calibri" panose="020F0502020204030204" pitchFamily="34" charset="0"/>
              <a:buChar char="₋"/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supporting the implementation of humanitarian programmes that ‘leave something behind’ and encourage local ownership and capacity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7"/>
          <p:cNvSpPr txBox="1"/>
          <p:nvPr/>
        </p:nvSpPr>
        <p:spPr>
          <a:xfrm>
            <a:off x="251520" y="2291246"/>
            <a:ext cx="169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Ging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 Director of Operations</a:t>
            </a:r>
          </a:p>
        </p:txBody>
      </p:sp>
      <p:pic>
        <p:nvPicPr>
          <p:cNvPr id="15" name="Picture 2" descr="Résultat de recherche d'images pour &quot;John Gi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/>
        </p:blipFill>
        <p:spPr bwMode="auto">
          <a:xfrm>
            <a:off x="417043" y="1079241"/>
            <a:ext cx="1368152" cy="116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26214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37755" y="2406668"/>
            <a:ext cx="7068489" cy="3108543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spcAft>
                <a:spcPts val="2400"/>
              </a:spcAft>
            </a:pPr>
            <a:r>
              <a:rPr lang="en-US" sz="2600" b="1" dirty="0"/>
              <a:t>Does the Humanitarian-Development nexus take into account the political/peace/stability context? </a:t>
            </a:r>
          </a:p>
          <a:p>
            <a:pPr algn="ctr">
              <a:spcAft>
                <a:spcPts val="2400"/>
              </a:spcAft>
            </a:pPr>
            <a:endParaRPr lang="en-US" sz="2600" b="1" dirty="0"/>
          </a:p>
          <a:p>
            <a:pPr algn="ctr">
              <a:spcAft>
                <a:spcPts val="2400"/>
              </a:spcAft>
            </a:pPr>
            <a:r>
              <a:rPr lang="en-US" sz="2600" b="1" dirty="0"/>
              <a:t>In conflict situations, how can we (including development actors) work in non-government controlled areas?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6984" y="5991763"/>
            <a:ext cx="1098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credit: OCHA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73801" y="1052487"/>
            <a:ext cx="225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Panos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Moumtzis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Team Leader</a:t>
            </a:r>
          </a:p>
          <a:p>
            <a:pPr algn="ctr"/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facilitator</a:t>
            </a:r>
            <a:endParaRPr lang="en-GB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5873" y="742882"/>
            <a:ext cx="1362431" cy="125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7365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267744" y="1484784"/>
            <a:ext cx="6390456" cy="4074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the humanitarian-development nexus takes into account peace/stability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Better responding to people’s needs requires more systematic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conflict analysis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understanding of the political context</a:t>
            </a:r>
          </a:p>
          <a:p>
            <a:pPr marL="228600">
              <a:lnSpc>
                <a:spcPct val="115000"/>
              </a:lnSpc>
              <a:spcAft>
                <a:spcPts val="0"/>
              </a:spcAft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NWOW acknowledges that collective outcomes can, in many cases, contribute to sustaining peace but that humanitarian action cannot be driven by a political end or purpose – the main purpose of humanitarian action remains to address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life-saving needs and alleviate suffering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Coherence and coordination within the UN system in support of peace consolidation is grounded in the IAP policy (Integrated Assessment and Planning policy)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7"/>
          <p:cNvSpPr txBox="1"/>
          <p:nvPr/>
        </p:nvSpPr>
        <p:spPr>
          <a:xfrm>
            <a:off x="251520" y="2291246"/>
            <a:ext cx="169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Ging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 Director of Operations</a:t>
            </a:r>
          </a:p>
        </p:txBody>
      </p:sp>
      <p:pic>
        <p:nvPicPr>
          <p:cNvPr id="17" name="Picture 2" descr="Résultat de recherche d'images pour &quot;John Gi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/>
        </p:blipFill>
        <p:spPr bwMode="auto">
          <a:xfrm>
            <a:off x="417043" y="1079241"/>
            <a:ext cx="1368152" cy="116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28308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339751" y="1437639"/>
            <a:ext cx="6111552" cy="3578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GB" sz="2400" b="1" dirty="0">
                <a:solidFill>
                  <a:schemeClr val="accent1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humanitarian-development nexus in non-government controlled areas 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GB" sz="1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endParaRPr lang="en-GB" sz="11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Some NGOs have found ways to continue to do community-based development in such environments. However, because of their mode of operation and relationship with governments who may be party to a conflict, many development actors will not be able to be physically present or pursue interventions at scale in areas outside of government control </a:t>
            </a:r>
            <a:r>
              <a:rPr lang="en-GB" sz="14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challenge of working in non-state controlled areas illustrates the need for arrangements that are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appropriate to the context </a:t>
            </a:r>
            <a:r>
              <a:rPr lang="en-GB" sz="14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and </a:t>
            </a:r>
            <a:r>
              <a:rPr lang="en-GB" sz="14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fully respect humanitarian principles</a:t>
            </a:r>
            <a:endParaRPr lang="en-GB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7"/>
          <p:cNvSpPr txBox="1"/>
          <p:nvPr/>
        </p:nvSpPr>
        <p:spPr>
          <a:xfrm>
            <a:off x="251520" y="2291246"/>
            <a:ext cx="1699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Ging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OCHA Director of Operations</a:t>
            </a:r>
          </a:p>
        </p:txBody>
      </p:sp>
      <p:pic>
        <p:nvPicPr>
          <p:cNvPr id="18" name="Picture 2" descr="Résultat de recherche d'images pour &quot;John Ging&quot;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816"/>
          <a:stretch/>
        </p:blipFill>
        <p:spPr bwMode="auto">
          <a:xfrm>
            <a:off x="417043" y="1079241"/>
            <a:ext cx="1368152" cy="1160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4626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26468" y="2580905"/>
            <a:ext cx="7596844" cy="2308324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In the Sudan context, what steps did you take to bring closer the humanitarian and development actors and </a:t>
            </a:r>
            <a:r>
              <a:rPr lang="en-US" sz="3600" b="1" dirty="0" err="1"/>
              <a:t>programmes</a:t>
            </a:r>
            <a:r>
              <a:rPr lang="en-US" sz="3600" b="1" dirty="0"/>
              <a:t>?</a:t>
            </a:r>
            <a:endParaRPr lang="en-GB" sz="3600" dirty="0"/>
          </a:p>
        </p:txBody>
      </p:sp>
      <p:sp>
        <p:nvSpPr>
          <p:cNvPr id="13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24107" y="1022030"/>
            <a:ext cx="225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Panos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Moumtzis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Team Leader</a:t>
            </a:r>
          </a:p>
          <a:p>
            <a:pPr algn="ctr"/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facilitator</a:t>
            </a:r>
            <a:endParaRPr lang="en-GB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68144" y="754754"/>
            <a:ext cx="1362431" cy="125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11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76713" y="1827850"/>
            <a:ext cx="6246599" cy="3590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2.  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Enhance durable solutions</a:t>
            </a:r>
          </a:p>
          <a:p>
            <a:pPr>
              <a:spcAft>
                <a:spcPts val="800"/>
              </a:spcAft>
            </a:pPr>
            <a:endParaRPr lang="en-AU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HCT protracted Displacement Strategy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Multi-sector, integrated approach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2 Joint IDP Profiling Service (JIPS) missions and 1 Global Cluster on Early Recovery (GCER) durable solutions mission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Funding from  UN / World Bank Partnership Trust Fund for Humanitarian Development Peace (HDP) Initiative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Durable solutions Working Group, under the HCT/UNCT</a:t>
            </a:r>
          </a:p>
          <a:p>
            <a:pPr marL="342900" indent="-3429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Profiling / methodology coordinator in the RC/HC office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AU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-9519" y="2331154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Ruedas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Resident &amp; Humanitarian Coordinator, Sudan </a:t>
            </a:r>
          </a:p>
        </p:txBody>
      </p:sp>
      <p:pic>
        <p:nvPicPr>
          <p:cNvPr id="15" name="Imag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66" y="918810"/>
            <a:ext cx="1178231" cy="1298359"/>
          </a:xfrm>
          <a:prstGeom prst="rect">
            <a:avLst/>
          </a:prstGeom>
        </p:spPr>
      </p:pic>
      <p:sp>
        <p:nvSpPr>
          <p:cNvPr id="16" name="TekstSylinder 2"/>
          <p:cNvSpPr txBox="1"/>
          <p:nvPr/>
        </p:nvSpPr>
        <p:spPr>
          <a:xfrm>
            <a:off x="2225218" y="930817"/>
            <a:ext cx="690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New way of working in Sudan </a:t>
            </a:r>
            <a:r>
              <a:rPr lang="en-US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(2/3)</a:t>
            </a:r>
            <a:endParaRPr lang="nb-NO" sz="20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657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54924" y="2959489"/>
            <a:ext cx="6670580" cy="2267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3.  Coherent financing in line with </a:t>
            </a:r>
            <a:r>
              <a:rPr lang="en-US" sz="16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NWoW</a:t>
            </a: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and the Grand Bargain</a:t>
            </a:r>
          </a:p>
          <a:p>
            <a:pPr>
              <a:spcAft>
                <a:spcPts val="800"/>
              </a:spcAft>
            </a:pPr>
            <a:endParaRPr lang="en-AU" sz="14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  <a:p>
            <a:pPr marL="623888" indent="-342900" algn="just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Advocacy with donor community on more flexible financing, including missions (not resource mobilization missions)</a:t>
            </a:r>
          </a:p>
          <a:p>
            <a:pPr marL="623888" indent="-342900" algn="just">
              <a:buFont typeface="Wingdings" panose="05000000000000000000" pitchFamily="2" charset="2"/>
              <a:buChar char="§"/>
            </a:pPr>
            <a:endParaRPr lang="en-AU" sz="1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623888" indent="-342900" algn="just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Joint humanitarian and development donors meetings</a:t>
            </a:r>
          </a:p>
          <a:p>
            <a:pPr marL="623888" indent="-342900" algn="just">
              <a:buFont typeface="Wingdings" panose="05000000000000000000" pitchFamily="2" charset="2"/>
              <a:buChar char="§"/>
            </a:pPr>
            <a:endParaRPr lang="en-AU" sz="1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623888" indent="-342900" algn="just">
              <a:buFont typeface="Wingdings" panose="05000000000000000000" pitchFamily="2" charset="2"/>
              <a:buChar char="§"/>
            </a:pPr>
            <a:r>
              <a:rPr lang="en-A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Financing mission composed of OECD, Multi-Partner Trust Fund (MPTF) and OCHA</a:t>
            </a:r>
          </a:p>
        </p:txBody>
      </p:sp>
      <p:sp>
        <p:nvSpPr>
          <p:cNvPr id="11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-9519" y="2331154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Ruedas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Resident &amp; Humanitarian Coordinator, Sudan </a:t>
            </a:r>
          </a:p>
        </p:txBody>
      </p:sp>
      <p:pic>
        <p:nvPicPr>
          <p:cNvPr id="15" name="Image 1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66" y="918810"/>
            <a:ext cx="1178231" cy="1298359"/>
          </a:xfrm>
          <a:prstGeom prst="rect">
            <a:avLst/>
          </a:prstGeom>
        </p:spPr>
      </p:pic>
      <p:sp>
        <p:nvSpPr>
          <p:cNvPr id="16" name="TekstSylinder 2"/>
          <p:cNvSpPr txBox="1"/>
          <p:nvPr/>
        </p:nvSpPr>
        <p:spPr>
          <a:xfrm>
            <a:off x="2241459" y="1415280"/>
            <a:ext cx="69025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New way of working in Sudan </a:t>
            </a:r>
            <a:r>
              <a:rPr lang="en-US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(3/3)</a:t>
            </a:r>
            <a:endParaRPr lang="nb-NO" sz="20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3228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01084" y="2971742"/>
            <a:ext cx="7915654" cy="1200329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your lessons learned so far from the new way of working?</a:t>
            </a:r>
            <a:endParaRPr lang="en-GB" sz="3600" dirty="0"/>
          </a:p>
        </p:txBody>
      </p:sp>
      <p:sp>
        <p:nvSpPr>
          <p:cNvPr id="13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52099" y="1047603"/>
            <a:ext cx="225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Panos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Moumtzis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Team Leader</a:t>
            </a:r>
          </a:p>
          <a:p>
            <a:pPr algn="ctr"/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facilitator</a:t>
            </a:r>
            <a:endParaRPr lang="en-GB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96136" y="780327"/>
            <a:ext cx="1362431" cy="125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27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613745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C:\Users\BHOYROO\Documents\stait-tlogo-transparent-317x129@300d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993" y="38825"/>
            <a:ext cx="1215008" cy="5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13745"/>
            <a:ext cx="9144000" cy="5695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614985" y="3198521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Ahunna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Eziakonwa-Onochie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Resident &amp; Humanitarian Coordinator, Ethiopia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246746" y="3198521"/>
            <a:ext cx="22938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Izumi </a:t>
            </a:r>
            <a:r>
              <a:rPr lang="en-US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Nakamitsu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Secretary-General and Assistant Administrator, Crisis Response Unit, UNDP HQ/NY</a:t>
            </a:r>
          </a:p>
        </p:txBody>
      </p:sp>
      <p:sp>
        <p:nvSpPr>
          <p:cNvPr id="20" name="TextBox 14"/>
          <p:cNvSpPr txBox="1"/>
          <p:nvPr/>
        </p:nvSpPr>
        <p:spPr>
          <a:xfrm>
            <a:off x="3265078" y="89760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020523" y="4925277"/>
            <a:ext cx="2253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Panos</a:t>
            </a:r>
            <a:r>
              <a:rPr lang="en-GB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Moumtzis</a:t>
            </a:r>
            <a:endParaRPr lang="en-GB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STAIT Team Leader</a:t>
            </a:r>
          </a:p>
          <a:p>
            <a:pPr algn="ctr"/>
            <a:r>
              <a:rPr lang="en-GB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Webinar facilitator</a:t>
            </a:r>
            <a:endParaRPr lang="en-GB" sz="12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64560" y="4658001"/>
            <a:ext cx="1362431" cy="1254496"/>
          </a:xfrm>
          <a:prstGeom prst="rect">
            <a:avLst/>
          </a:prstGeom>
        </p:spPr>
      </p:pic>
      <p:pic>
        <p:nvPicPr>
          <p:cNvPr id="24" name="Image 23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0588" y="1407979"/>
            <a:ext cx="1346200" cy="1733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Image 24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985" y="1509504"/>
            <a:ext cx="2293200" cy="1629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05491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Sylinder 2"/>
          <p:cNvSpPr txBox="1"/>
          <p:nvPr/>
        </p:nvSpPr>
        <p:spPr>
          <a:xfrm>
            <a:off x="2344424" y="1259022"/>
            <a:ext cx="5815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LESSONS LEARNED </a:t>
            </a:r>
            <a:r>
              <a:rPr lang="en-US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(1/2)</a:t>
            </a:r>
            <a:endParaRPr lang="en-GB" sz="20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39751" y="2780928"/>
            <a:ext cx="642686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Be courageous: challenge ourselves and leave our comfort zone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Drastic change and measures will not help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Others actors (donors, INGOs…) have already started working differently, often outside UN led coordination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Need to be ambitious and innovative</a:t>
            </a:r>
            <a:endParaRPr lang="en-GB" sz="1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-9519" y="2331154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Ruedas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Resident &amp; Humanitarian Coordinator, Sudan </a:t>
            </a:r>
          </a:p>
        </p:txBody>
      </p:sp>
      <p:pic>
        <p:nvPicPr>
          <p:cNvPr id="15" name="Image 14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66" y="918810"/>
            <a:ext cx="1178231" cy="1298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39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477534" y="2977485"/>
            <a:ext cx="664581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Working toward collective outcomes (i.e. HRP/UNDAF)</a:t>
            </a:r>
          </a:p>
          <a:p>
            <a:pPr marL="342900" indent="-342900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Establish coordination structures to enable organic shift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Agree with donors at country level on the Grand Bargain commitments and shifting to more flexible, multi-annual funding</a:t>
            </a:r>
            <a:endParaRPr lang="en-AU" sz="14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3"/>
          <p:cNvSpPr txBox="1"/>
          <p:nvPr/>
        </p:nvSpPr>
        <p:spPr>
          <a:xfrm>
            <a:off x="863588" y="6423306"/>
            <a:ext cx="7416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-9519" y="2331154"/>
            <a:ext cx="229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Marta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Ruedas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Resident &amp; Humanitarian Coordinator, Sudan </a:t>
            </a:r>
          </a:p>
        </p:txBody>
      </p:sp>
      <p:pic>
        <p:nvPicPr>
          <p:cNvPr id="17" name="Image 1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66" y="918810"/>
            <a:ext cx="1178231" cy="1298359"/>
          </a:xfrm>
          <a:prstGeom prst="rect">
            <a:avLst/>
          </a:prstGeom>
        </p:spPr>
      </p:pic>
      <p:sp>
        <p:nvSpPr>
          <p:cNvPr id="18" name="TekstSylinder 2"/>
          <p:cNvSpPr txBox="1"/>
          <p:nvPr/>
        </p:nvSpPr>
        <p:spPr>
          <a:xfrm>
            <a:off x="2464641" y="1398238"/>
            <a:ext cx="5815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LESSONS LEARNED </a:t>
            </a:r>
            <a:r>
              <a:rPr lang="en-US" sz="200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rPr>
              <a:t>(2/2)</a:t>
            </a:r>
            <a:endParaRPr lang="en-GB" sz="2000" dirty="0">
              <a:solidFill>
                <a:schemeClr val="accent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7982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0" y="613745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 descr="C:\Users\BHOYROO\Documents\stait-tlogo-transparent-317x129@300dpi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993" y="38825"/>
            <a:ext cx="1215008" cy="574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17173" y="816583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Transformative Agenda Implementation Team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9177" y="1332599"/>
            <a:ext cx="80096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STAIT? </a:t>
            </a:r>
            <a:endParaRPr lang="en-GB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7371" y="1852461"/>
            <a:ext cx="7893251" cy="3697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Senior Transformative Agenda Implementation Team (STAIT) was created by the Emergency Directors’ Group (EDG) in December 2013.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Its purpose is to provide peer support to Humanitarian Coordinators (HCs) and Humanitarian Country Teams (HCTs) to strengthen the effectiveness of humanitarian response in the field. 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The team reports to the EDG, is hosted by OCHA, and supported administratively by UNDP.</a:t>
            </a:r>
          </a:p>
          <a:p>
            <a:pPr>
              <a:lnSpc>
                <a:spcPct val="120000"/>
              </a:lnSpc>
              <a:spcAft>
                <a:spcPts val="900"/>
              </a:spcAft>
            </a:pP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us: </a:t>
            </a:r>
            <a:r>
              <a:rPr lang="en-US" dirty="0">
                <a:solidFill>
                  <a:srgbClr val="B9274D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STAIT@un.org</a:t>
            </a:r>
            <a:r>
              <a:rPr lang="en-US" b="1" dirty="0">
                <a:solidFill>
                  <a:srgbClr val="B92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b="1" dirty="0">
                <a:solidFill>
                  <a:srgbClr val="B92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rgbClr val="B9274D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www.deliveraidbetter.org</a:t>
            </a:r>
            <a:r>
              <a:rPr lang="en-US" dirty="0">
                <a:solidFill>
                  <a:srgbClr val="B927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webinar recordings are available on:</a:t>
            </a:r>
          </a:p>
          <a:p>
            <a:r>
              <a:rPr lang="en-GB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www.youtube.com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www.humanitarianresponse.info/topics/transformative-agenda</a:t>
            </a:r>
            <a:endParaRPr lang="en-GB" sz="12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7381" y="1700808"/>
            <a:ext cx="7619035" cy="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253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99221" y="2205150"/>
            <a:ext cx="8345558" cy="249299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is the new way of working all about?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600" b="1" dirty="0"/>
              <a:t>Is it just a new name?  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600" b="1" dirty="0"/>
              <a:t>How does it look like at the field level?</a:t>
            </a:r>
            <a:endParaRPr lang="fr-FR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856984" y="5991763"/>
            <a:ext cx="1098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credit: OCHA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</p:spTree>
    <p:extLst>
      <p:ext uri="{BB962C8B-B14F-4D97-AF65-F5344CB8AC3E}">
        <p14:creationId xmlns:p14="http://schemas.microsoft.com/office/powerpoint/2010/main" val="232836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372" y="2213964"/>
            <a:ext cx="2293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Izumi </a:t>
            </a:r>
            <a:r>
              <a:rPr 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Nakamitsu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Secretary-General And Assistant Administrator, Crisis Response Unit, UNDP</a:t>
            </a:r>
          </a:p>
        </p:txBody>
      </p:sp>
      <p:sp>
        <p:nvSpPr>
          <p:cNvPr id="11" name="TekstSylinder 2"/>
          <p:cNvSpPr txBox="1"/>
          <p:nvPr/>
        </p:nvSpPr>
        <p:spPr>
          <a:xfrm>
            <a:off x="2204815" y="888655"/>
            <a:ext cx="6939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The New </a:t>
            </a:r>
            <a:r>
              <a:rPr lang="fr-CH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Way</a:t>
            </a:r>
            <a:r>
              <a:rPr lang="fr-CH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of </a:t>
            </a:r>
            <a:r>
              <a:rPr lang="fr-CH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Working</a:t>
            </a:r>
            <a:r>
              <a:rPr lang="fr-CH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(</a:t>
            </a:r>
            <a:r>
              <a:rPr lang="fr-CH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NWoW</a:t>
            </a:r>
            <a:r>
              <a:rPr lang="fr-CH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) </a:t>
            </a:r>
            <a:endParaRPr lang="en-GB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pic>
        <p:nvPicPr>
          <p:cNvPr id="39" name="Image 3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69" y="796380"/>
            <a:ext cx="1099784" cy="1373192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kstSylinder 2"/>
          <p:cNvSpPr txBox="1"/>
          <p:nvPr/>
        </p:nvSpPr>
        <p:spPr>
          <a:xfrm>
            <a:off x="2632013" y="1988840"/>
            <a:ext cx="589129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Commitment to Action signed by eight agencies, the World Bank and IOM at the World Humanitarian Summit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en-US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NWoW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can be described, in short, as working over multiple years, based on the comparative advantage of a diverse range of actors, including those outside the UN system, towards </a:t>
            </a: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collective outcomes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3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7" name="TextBox 15"/>
          <p:cNvSpPr txBox="1"/>
          <p:nvPr/>
        </p:nvSpPr>
        <p:spPr>
          <a:xfrm>
            <a:off x="303372" y="2213964"/>
            <a:ext cx="2293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Izumi </a:t>
            </a:r>
            <a:r>
              <a:rPr 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Nakamitsu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Secretary-General And Assistant Administrator, Crisis Response Unit, UNDP</a:t>
            </a:r>
          </a:p>
        </p:txBody>
      </p:sp>
      <p:pic>
        <p:nvPicPr>
          <p:cNvPr id="18" name="Image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69" y="796380"/>
            <a:ext cx="1099784" cy="137319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kstSylinder 2"/>
          <p:cNvSpPr txBox="1"/>
          <p:nvPr/>
        </p:nvSpPr>
        <p:spPr>
          <a:xfrm>
            <a:off x="2915816" y="1164890"/>
            <a:ext cx="612068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The issue is old, the approach is new.</a:t>
            </a: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Five steps approaches at field level: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 joint analysis,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 joint vision,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 joined-up planning and programming,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An empowered leadership and coordination,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New modalities of financing.</a:t>
            </a: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Field examples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: Sudan, Burkina Faso, Lebanon </a:t>
            </a:r>
          </a:p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fr-CH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GB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1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9280" y="2090118"/>
            <a:ext cx="8712968" cy="2862322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What are the practical steps from a leadership field perspective Resident coordinators and Humanitarian coordinators should be taking to bring closer the humanitarian / development nexus?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7856984" y="5991763"/>
            <a:ext cx="10983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Photo credit: OCHA</a:t>
            </a:r>
          </a:p>
        </p:txBody>
      </p:sp>
      <p:sp>
        <p:nvSpPr>
          <p:cNvPr id="13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</p:spTree>
    <p:extLst>
      <p:ext uri="{BB962C8B-B14F-4D97-AF65-F5344CB8AC3E}">
        <p14:creationId xmlns:p14="http://schemas.microsoft.com/office/powerpoint/2010/main" val="1749596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7" name="TextBox 15"/>
          <p:cNvSpPr txBox="1"/>
          <p:nvPr/>
        </p:nvSpPr>
        <p:spPr>
          <a:xfrm>
            <a:off x="303372" y="2213964"/>
            <a:ext cx="2293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Izumi </a:t>
            </a:r>
            <a:r>
              <a:rPr 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Nakamitsu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Secretary-General And Assistant Administrator, Crisis Response Unit, UNDP</a:t>
            </a:r>
          </a:p>
        </p:txBody>
      </p:sp>
      <p:pic>
        <p:nvPicPr>
          <p:cNvPr id="18" name="Image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69" y="796380"/>
            <a:ext cx="1099784" cy="137319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kstSylinder 2"/>
          <p:cNvSpPr txBox="1"/>
          <p:nvPr/>
        </p:nvSpPr>
        <p:spPr>
          <a:xfrm>
            <a:off x="2915816" y="1951550"/>
            <a:ext cx="589129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Aligning of planning cycles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Close coordination and dialogue between the HCT and UNCT </a:t>
            </a:r>
          </a:p>
          <a:p>
            <a:pPr marL="457200" indent="-457200">
              <a:buAutoNum type="arabicPeriod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pPr marL="457200" indent="-457200">
              <a:buAutoNum type="arabicPeriod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Leveraging the Grand Bargain at Country Level</a:t>
            </a:r>
          </a:p>
        </p:txBody>
      </p:sp>
      <p:sp>
        <p:nvSpPr>
          <p:cNvPr id="15" name="TekstSylinder 2"/>
          <p:cNvSpPr txBox="1"/>
          <p:nvPr/>
        </p:nvSpPr>
        <p:spPr>
          <a:xfrm>
            <a:off x="2390254" y="951631"/>
            <a:ext cx="5891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Practical</a:t>
            </a:r>
            <a:r>
              <a:rPr lang="fr-CH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Steps</a:t>
            </a:r>
            <a:r>
              <a:rPr lang="fr-CH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(1/2) </a:t>
            </a:r>
            <a:endParaRPr lang="en-GB" sz="32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301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:\Users\BHOYROO\Documents\stait-tlogo-transparent-317x129@300dpi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8277"/>
            <a:ext cx="1215008" cy="57492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" name="Straight Connector 6"/>
          <p:cNvCxnSpPr/>
          <p:nvPr/>
        </p:nvCxnSpPr>
        <p:spPr>
          <a:xfrm>
            <a:off x="0" y="6309320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172" y="200237"/>
            <a:ext cx="1722579" cy="388922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40768"/>
            <a:ext cx="914400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3"/>
          <p:cNvSpPr txBox="1"/>
          <p:nvPr/>
        </p:nvSpPr>
        <p:spPr>
          <a:xfrm>
            <a:off x="863588" y="6423306"/>
            <a:ext cx="74168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Humanitarian Development Nexus! What is the New Way of Working? Practical examples</a:t>
            </a:r>
          </a:p>
        </p:txBody>
      </p:sp>
      <p:sp>
        <p:nvSpPr>
          <p:cNvPr id="17" name="TextBox 15"/>
          <p:cNvSpPr txBox="1"/>
          <p:nvPr/>
        </p:nvSpPr>
        <p:spPr>
          <a:xfrm>
            <a:off x="303372" y="2213964"/>
            <a:ext cx="22938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Izumi </a:t>
            </a:r>
            <a:r>
              <a:rPr lang="en-US" sz="10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Nakamitsu</a:t>
            </a:r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 Secretary-General And Assistant Administrator, Crisis Response Unit, UNDP</a:t>
            </a:r>
          </a:p>
        </p:txBody>
      </p:sp>
      <p:pic>
        <p:nvPicPr>
          <p:cNvPr id="18" name="Image 1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569" y="796380"/>
            <a:ext cx="1099784" cy="1373192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kstSylinder 2"/>
          <p:cNvSpPr txBox="1"/>
          <p:nvPr/>
        </p:nvSpPr>
        <p:spPr>
          <a:xfrm>
            <a:off x="3059832" y="1951550"/>
            <a:ext cx="58912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4. “People Pipeline”, H-D Advisers, and political support</a:t>
            </a: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5. Field driven with coordinated support from Headquarters </a:t>
            </a:r>
          </a:p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  <a:p>
            <a:endParaRPr 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kstSylinder 2"/>
          <p:cNvSpPr txBox="1"/>
          <p:nvPr/>
        </p:nvSpPr>
        <p:spPr>
          <a:xfrm>
            <a:off x="2390254" y="951631"/>
            <a:ext cx="58912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Practical</a:t>
            </a:r>
            <a:r>
              <a:rPr lang="fr-CH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3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Steps</a:t>
            </a:r>
            <a:r>
              <a:rPr lang="fr-CH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CH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(2/2)</a:t>
            </a:r>
            <a:r>
              <a:rPr lang="fr-CH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en-GB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238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22676</TotalTime>
  <Words>1939</Words>
  <Application>Microsoft Office PowerPoint</Application>
  <PresentationFormat>On-screen Show (4:3)</PresentationFormat>
  <Paragraphs>297</Paragraphs>
  <Slides>32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OCHA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 CASH TRANSFERS TRANSFORMING HUMANITARIAN ASSISTANCE? FIELD PERSPECTIVES. FUTURE DIRECTION?</dc:title>
  <dc:creator>OCHA</dc:creator>
  <cp:lastModifiedBy>Farha Bhoyroo</cp:lastModifiedBy>
  <cp:revision>404</cp:revision>
  <cp:lastPrinted>2017-05-10T07:41:21Z</cp:lastPrinted>
  <dcterms:created xsi:type="dcterms:W3CDTF">2015-12-14T17:21:15Z</dcterms:created>
  <dcterms:modified xsi:type="dcterms:W3CDTF">2017-09-15T15:17:18Z</dcterms:modified>
</cp:coreProperties>
</file>