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524" r:id="rId2"/>
    <p:sldId id="525" r:id="rId3"/>
    <p:sldId id="526" r:id="rId4"/>
    <p:sldId id="548" r:id="rId5"/>
    <p:sldId id="530" r:id="rId6"/>
    <p:sldId id="528" r:id="rId7"/>
    <p:sldId id="534" r:id="rId8"/>
    <p:sldId id="549" r:id="rId9"/>
    <p:sldId id="536" r:id="rId10"/>
    <p:sldId id="545" r:id="rId11"/>
    <p:sldId id="537" r:id="rId12"/>
    <p:sldId id="538" r:id="rId13"/>
    <p:sldId id="550" r:id="rId14"/>
    <p:sldId id="551" r:id="rId15"/>
    <p:sldId id="552" r:id="rId16"/>
    <p:sldId id="553" r:id="rId17"/>
    <p:sldId id="554" r:id="rId18"/>
    <p:sldId id="555" r:id="rId19"/>
    <p:sldId id="556" r:id="rId20"/>
    <p:sldId id="557" r:id="rId21"/>
    <p:sldId id="558" r:id="rId22"/>
    <p:sldId id="559" r:id="rId23"/>
    <p:sldId id="560" r:id="rId24"/>
    <p:sldId id="561" r:id="rId25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CDONALD" initials="M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E1213"/>
    <a:srgbClr val="BF0000"/>
    <a:srgbClr val="FEFEFE"/>
    <a:srgbClr val="B927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89978" autoAdjust="0"/>
  </p:normalViewPr>
  <p:slideViewPr>
    <p:cSldViewPr>
      <p:cViewPr varScale="1">
        <p:scale>
          <a:sx n="114" d="100"/>
          <a:sy n="114" d="100"/>
        </p:scale>
        <p:origin x="1272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E73EF8-FE70-4A50-8A8C-5EFB341E4494}" type="datetimeFigureOut">
              <a:rPr lang="en-GB" smtClean="0"/>
              <a:t>29/09/2017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C91E49-BC35-4DF4-9B3A-E54BF4F59ED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42382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1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7261D-C627-464C-8569-EDD62B3E97B3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2950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8AC2B7-2397-41F0-BC7D-9ADCEEA1B3D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1580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972339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59279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872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85926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20018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671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990139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598474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203116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69498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32699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1152E-DA55-4166-AA70-7C6AF3C9651F}" type="datetimeFigureOut">
              <a:rPr lang="en-GB" smtClean="0"/>
              <a:t>29/09/2017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574B87-FD01-4401-BDD7-78383E2FFF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1090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g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626463" y="3814346"/>
            <a:ext cx="22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Peter Lundberg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Humanitarian Coordinator, Nigeria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21267" y="3810916"/>
            <a:ext cx="229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Babatunde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Osotimehin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Under Secretary General and Executive Director of UNFPA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73529" y="5838545"/>
            <a:ext cx="22531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Ingrid Macdonald</a:t>
            </a:r>
          </a:p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P2P Support</a:t>
            </a:r>
          </a:p>
          <a:p>
            <a:pPr algn="ctr"/>
            <a:r>
              <a:rPr lang="en-GB" sz="1000" b="1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FACILITATOR</a:t>
            </a:r>
            <a:endParaRPr lang="en-GB" sz="1000" dirty="0">
              <a:solidFill>
                <a:srgbClr val="B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91" y="1809134"/>
            <a:ext cx="1980000" cy="19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063" y="1833732"/>
            <a:ext cx="1980000" cy="198000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577822" y="3828109"/>
            <a:ext cx="1980000" cy="19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9184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01095" y="2191133"/>
            <a:ext cx="7937630" cy="2677656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+mj-lt"/>
            </a:endParaRPr>
          </a:p>
          <a:p>
            <a:pPr algn="ctr"/>
            <a:endParaRPr lang="en-US" sz="2400" b="1" dirty="0"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BE1213"/>
                </a:solidFill>
                <a:latin typeface="+mj-lt"/>
              </a:rPr>
              <a:t>What steps have you taken to ensure that GBV is integrated across the different sectors?</a:t>
            </a:r>
          </a:p>
          <a:p>
            <a:endParaRPr lang="en-US" sz="3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59271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/>
          <p:nvPr/>
        </p:nvSpPr>
        <p:spPr>
          <a:xfrm>
            <a:off x="-4178" y="2901575"/>
            <a:ext cx="160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Peter Lundberg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Humanitarian Coordinator, Nigeria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7" y="1700808"/>
            <a:ext cx="1152128" cy="1152128"/>
          </a:xfrm>
          <a:prstGeom prst="rect">
            <a:avLst/>
          </a:prstGeom>
        </p:spPr>
      </p:pic>
      <p:sp>
        <p:nvSpPr>
          <p:cNvPr id="19" name="TextBox 11"/>
          <p:cNvSpPr txBox="1"/>
          <p:nvPr/>
        </p:nvSpPr>
        <p:spPr>
          <a:xfrm>
            <a:off x="1644224" y="2664640"/>
            <a:ext cx="7349107" cy="3046988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400" dirty="0"/>
              <a:t>Implementation of </a:t>
            </a:r>
            <a:r>
              <a:rPr lang="en-GB" sz="2400" b="1" dirty="0"/>
              <a:t>GBV prevention and mitigation </a:t>
            </a:r>
            <a:r>
              <a:rPr lang="en-GB" sz="2400" dirty="0"/>
              <a:t>strategies, </a:t>
            </a:r>
            <a:r>
              <a:rPr lang="en-GB" sz="2400" dirty="0" err="1"/>
              <a:t>eg</a:t>
            </a:r>
            <a:r>
              <a:rPr lang="en-GB" sz="2400" dirty="0"/>
              <a:t>. Referral pathways &amp; SOPs;</a:t>
            </a:r>
          </a:p>
          <a:p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Built </a:t>
            </a:r>
            <a:r>
              <a:rPr lang="en-GB" sz="2400" b="1" dirty="0"/>
              <a:t>resilience</a:t>
            </a:r>
            <a:r>
              <a:rPr lang="en-GB" sz="2400" dirty="0"/>
              <a:t> through </a:t>
            </a:r>
            <a:r>
              <a:rPr lang="en-GB" sz="2400" b="1" dirty="0"/>
              <a:t>community based systems</a:t>
            </a:r>
            <a:r>
              <a:rPr lang="en-GB" sz="2400" dirty="0"/>
              <a:t>, </a:t>
            </a:r>
            <a:r>
              <a:rPr lang="en-GB" sz="2400" dirty="0" err="1"/>
              <a:t>eg</a:t>
            </a:r>
            <a:r>
              <a:rPr lang="en-GB" sz="2400" dirty="0"/>
              <a:t>. Community outreach and dialogue</a:t>
            </a:r>
          </a:p>
          <a:p>
            <a:endParaRPr lang="en-GB" sz="2400" dirty="0"/>
          </a:p>
          <a:p>
            <a:pPr marL="457200" lvl="0" indent="-457200">
              <a:buFont typeface="Arial" panose="020B0604020202020204" pitchFamily="34" charset="0"/>
              <a:buChar char="•"/>
            </a:pPr>
            <a:r>
              <a:rPr lang="en-GB" sz="2400" dirty="0"/>
              <a:t>Provided </a:t>
            </a:r>
            <a:r>
              <a:rPr lang="en-GB" sz="2400" b="1" dirty="0"/>
              <a:t>support to local and national capacity </a:t>
            </a:r>
            <a:r>
              <a:rPr lang="en-GB" sz="2400" dirty="0"/>
              <a:t>for lasting solutions</a:t>
            </a:r>
            <a:endParaRPr lang="en-US" sz="24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3" name="TekstSylinder 2"/>
          <p:cNvSpPr txBox="1"/>
          <p:nvPr/>
        </p:nvSpPr>
        <p:spPr>
          <a:xfrm>
            <a:off x="1612566" y="1753652"/>
            <a:ext cx="7357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Integrating GBV across response</a:t>
            </a:r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1493877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/>
          <p:nvPr/>
        </p:nvSpPr>
        <p:spPr>
          <a:xfrm>
            <a:off x="-4178" y="2901575"/>
            <a:ext cx="160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Peter Lundberg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Humanitarian Coordinator, Nigeria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7" y="1700808"/>
            <a:ext cx="1152128" cy="1152128"/>
          </a:xfrm>
          <a:prstGeom prst="rect">
            <a:avLst/>
          </a:prstGeom>
        </p:spPr>
      </p:pic>
      <p:sp>
        <p:nvSpPr>
          <p:cNvPr id="19" name="TextBox 11"/>
          <p:cNvSpPr txBox="1"/>
          <p:nvPr/>
        </p:nvSpPr>
        <p:spPr>
          <a:xfrm>
            <a:off x="1725317" y="2402462"/>
            <a:ext cx="7349107" cy="3847207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400" b="1" dirty="0"/>
              <a:t> Appoint</a:t>
            </a:r>
            <a:r>
              <a:rPr lang="en-GB" sz="2400" dirty="0"/>
              <a:t> GBV focal points in sector groups </a:t>
            </a:r>
          </a:p>
          <a:p>
            <a:endParaRPr lang="en-GB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1" dirty="0"/>
              <a:t>Incorporate</a:t>
            </a:r>
            <a:r>
              <a:rPr lang="en-GB" sz="2400" dirty="0"/>
              <a:t> GBV within sector activities 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1" dirty="0"/>
              <a:t>Develop</a:t>
            </a:r>
            <a:r>
              <a:rPr lang="en-GB" sz="2400" dirty="0"/>
              <a:t> user-friendly, context appropriate GBV mainstreaming tools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2400" b="1" dirty="0"/>
              <a:t>Conduct</a:t>
            </a:r>
            <a:r>
              <a:rPr lang="en-GB" sz="2400" dirty="0"/>
              <a:t> GBV mainstreaming trainings with humanitarian staff </a:t>
            </a:r>
          </a:p>
          <a:p>
            <a:pPr lvl="0"/>
            <a:r>
              <a:rPr lang="en-GB" sz="2800" dirty="0"/>
              <a:t> </a:t>
            </a:r>
          </a:p>
        </p:txBody>
      </p:sp>
      <p:sp>
        <p:nvSpPr>
          <p:cNvPr id="13" name="TekstSylinder 2"/>
          <p:cNvSpPr txBox="1"/>
          <p:nvPr/>
        </p:nvSpPr>
        <p:spPr>
          <a:xfrm>
            <a:off x="1725317" y="1663799"/>
            <a:ext cx="7357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Practical steps for sectors</a:t>
            </a:r>
          </a:p>
        </p:txBody>
      </p:sp>
    </p:spTree>
    <p:extLst>
      <p:ext uri="{BB962C8B-B14F-4D97-AF65-F5344CB8AC3E}">
        <p14:creationId xmlns:p14="http://schemas.microsoft.com/office/powerpoint/2010/main" val="20173472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2564904"/>
            <a:ext cx="2952327" cy="2952327"/>
          </a:xfrm>
          <a:prstGeom prst="rect">
            <a:avLst/>
          </a:prstGeom>
        </p:spPr>
      </p:pic>
      <p:sp>
        <p:nvSpPr>
          <p:cNvPr id="2" name="ZoneTexte 1"/>
          <p:cNvSpPr txBox="1"/>
          <p:nvPr/>
        </p:nvSpPr>
        <p:spPr>
          <a:xfrm>
            <a:off x="1691680" y="1628800"/>
            <a:ext cx="54006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fr-CH" sz="2800" b="1" dirty="0"/>
              <a:t>IN MEMORY</a:t>
            </a:r>
            <a:endParaRPr lang="en-GB" sz="2800" b="1" dirty="0"/>
          </a:p>
        </p:txBody>
      </p:sp>
      <p:sp>
        <p:nvSpPr>
          <p:cNvPr id="22" name="TextBox 9"/>
          <p:cNvSpPr txBox="1"/>
          <p:nvPr/>
        </p:nvSpPr>
        <p:spPr>
          <a:xfrm>
            <a:off x="3420879" y="5623100"/>
            <a:ext cx="229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Babatunde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Osotimehin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Under Secretary General and Executive Director of UNFPA</a:t>
            </a:r>
          </a:p>
        </p:txBody>
      </p:sp>
    </p:spTree>
    <p:extLst>
      <p:ext uri="{BB962C8B-B14F-4D97-AF65-F5344CB8AC3E}">
        <p14:creationId xmlns:p14="http://schemas.microsoft.com/office/powerpoint/2010/main" val="38068636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783063" y="3734303"/>
            <a:ext cx="229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Neil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Buhne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Resident and Humanitarian Coordinator, Pakistan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958673" y="3729044"/>
            <a:ext cx="22938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Kate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Moger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Deputy Regional Director for West Africa, IRC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441231" y="5844287"/>
            <a:ext cx="2253182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Ingrid Macdonald</a:t>
            </a:r>
          </a:p>
          <a:p>
            <a:pPr algn="ctr"/>
            <a:r>
              <a:rPr lang="en-GB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Director, P2P Support</a:t>
            </a:r>
          </a:p>
          <a:p>
            <a:pPr algn="ctr"/>
            <a:r>
              <a:rPr lang="en-GB" sz="1000" b="1" dirty="0">
                <a:solidFill>
                  <a:srgbClr val="B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WEBINAR FACILITATOR</a:t>
            </a:r>
            <a:endParaRPr lang="en-GB" sz="1000" dirty="0">
              <a:solidFill>
                <a:srgbClr val="B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77822" y="3828109"/>
            <a:ext cx="1980000" cy="1980000"/>
          </a:xfrm>
          <a:prstGeom prst="rect">
            <a:avLst/>
          </a:prstGeom>
        </p:spPr>
      </p:pic>
      <p:pic>
        <p:nvPicPr>
          <p:cNvPr id="19" name="Picture 14" descr="C:\Users\NAIK\AppData\Local\Temp\notesF28AA0\~8131103.pn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738030"/>
            <a:ext cx="198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13" descr="C:\Users\NAIK\AppData\Local\Microsoft\Windows\INetCache\Content.Word\Neil Buhne.png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9663" y="1722695"/>
            <a:ext cx="1980000" cy="1980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70526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9007" y="2653671"/>
            <a:ext cx="7937630" cy="2246769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solidFill>
                <a:srgbClr val="BE1213"/>
              </a:solidFill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BE1213"/>
                </a:solidFill>
              </a:rPr>
              <a:t>What steps has IRC taken to </a:t>
            </a:r>
            <a:r>
              <a:rPr lang="en-US" sz="2800" b="1" dirty="0" err="1">
                <a:solidFill>
                  <a:srgbClr val="BE1213"/>
                </a:solidFill>
              </a:rPr>
              <a:t>institutionalise</a:t>
            </a:r>
            <a:r>
              <a:rPr lang="en-US" sz="2800" b="1" dirty="0">
                <a:solidFill>
                  <a:srgbClr val="BE1213"/>
                </a:solidFill>
              </a:rPr>
              <a:t> GBV prevention and response globally and locally? How has it contributed to collective response?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41395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4" descr="C:\Users\NAIK\AppData\Local\Temp\notesF28AA0\~813110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3" y="1634226"/>
            <a:ext cx="1297616" cy="122288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TextBox 9"/>
          <p:cNvSpPr txBox="1"/>
          <p:nvPr/>
        </p:nvSpPr>
        <p:spPr>
          <a:xfrm>
            <a:off x="30388" y="2878790"/>
            <a:ext cx="178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Kate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Moger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Deputy Regional Director for West Africa, IRC</a:t>
            </a:r>
          </a:p>
        </p:txBody>
      </p:sp>
      <p:sp>
        <p:nvSpPr>
          <p:cNvPr id="15" name="TekstSylinder 2"/>
          <p:cNvSpPr txBox="1"/>
          <p:nvPr/>
        </p:nvSpPr>
        <p:spPr>
          <a:xfrm>
            <a:off x="1782189" y="1607439"/>
            <a:ext cx="72543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IRC’s steps: internal policy &amp; response</a:t>
            </a:r>
            <a:r>
              <a:rPr lang="en-US" sz="2800" b="1" dirty="0"/>
              <a:t> 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782189" y="2224882"/>
            <a:ext cx="7238496" cy="420115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indent="-342900">
              <a:buFont typeface="Arial"/>
              <a:buChar char="•"/>
            </a:pPr>
            <a:r>
              <a:rPr lang="en-GB" sz="2100" dirty="0"/>
              <a:t>Provides GBV survivors with lifesaving services</a:t>
            </a:r>
          </a:p>
          <a:p>
            <a:pPr marL="342900" indent="-342900">
              <a:buFont typeface="Arial"/>
              <a:buChar char="•"/>
            </a:pPr>
            <a:endParaRPr lang="en-GB" sz="2100" dirty="0"/>
          </a:p>
          <a:p>
            <a:pPr marL="342900" indent="-342900">
              <a:buFont typeface="Arial"/>
              <a:buChar char="•"/>
            </a:pPr>
            <a:r>
              <a:rPr lang="en-GB" sz="2100" dirty="0"/>
              <a:t>Builds GBV sector capacity to enhance response when crisis hits </a:t>
            </a:r>
          </a:p>
          <a:p>
            <a:pPr marL="342900" indent="-342900">
              <a:buFont typeface="Arial"/>
              <a:buChar char="•"/>
            </a:pPr>
            <a:endParaRPr lang="en-GB" sz="21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100" dirty="0"/>
              <a:t>Prioritises gender and GBV in institutional policies</a:t>
            </a:r>
          </a:p>
          <a:p>
            <a:pPr lvl="0"/>
            <a:endParaRPr lang="en-GB" sz="2100" dirty="0"/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100" dirty="0"/>
              <a:t>Gender equality commitment in new IRC strategy 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US" sz="2100" dirty="0"/>
              <a:t>Outcomes and evidence framework aims to reduce the gender gap</a:t>
            </a:r>
          </a:p>
          <a:p>
            <a:pPr marL="800100" lvl="1" indent="-342900">
              <a:buFont typeface="Courier New" panose="02070309020205020404" pitchFamily="49" charset="0"/>
              <a:buChar char="o"/>
            </a:pPr>
            <a:r>
              <a:rPr lang="en-GB" sz="2100" dirty="0"/>
              <a:t>Gender and GBV prioritised in country strategies</a:t>
            </a:r>
          </a:p>
          <a:p>
            <a:pPr lvl="1"/>
            <a:endParaRPr lang="en-GB" sz="2000" dirty="0"/>
          </a:p>
          <a:p>
            <a:r>
              <a:rPr lang="fr-CH" sz="1600" i="1" u="sng" dirty="0"/>
              <a:t>Ex.</a:t>
            </a:r>
            <a:r>
              <a:rPr lang="fr-CH" sz="1600" i="1" dirty="0"/>
              <a:t> </a:t>
            </a:r>
            <a:r>
              <a:rPr lang="en-GB" sz="1600" i="1" dirty="0"/>
              <a:t>6/8 countries in West Africa, Sahel and Central Africa prioritize GBV in strategies </a:t>
            </a:r>
          </a:p>
        </p:txBody>
      </p:sp>
    </p:spTree>
    <p:extLst>
      <p:ext uri="{BB962C8B-B14F-4D97-AF65-F5344CB8AC3E}">
        <p14:creationId xmlns:p14="http://schemas.microsoft.com/office/powerpoint/2010/main" val="31298019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kstSylinder 2"/>
          <p:cNvSpPr txBox="1"/>
          <p:nvPr/>
        </p:nvSpPr>
        <p:spPr>
          <a:xfrm>
            <a:off x="1782189" y="1607439"/>
            <a:ext cx="7254307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IRC’s steps: Global advocacy</a:t>
            </a:r>
            <a:endParaRPr lang="nb-NO" sz="2400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15" name="Picture 14" descr="C:\Users\NAIK\AppData\Local\Temp\notesF28AA0\~813110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3" y="1634226"/>
            <a:ext cx="1297616" cy="122288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xtBox 9"/>
          <p:cNvSpPr txBox="1"/>
          <p:nvPr/>
        </p:nvSpPr>
        <p:spPr>
          <a:xfrm>
            <a:off x="30388" y="2878790"/>
            <a:ext cx="17881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Kate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Moger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Deputy Regional Director for West Africa, IRC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782188" y="2287315"/>
            <a:ext cx="7254307" cy="38472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dirty="0"/>
              <a:t>Ensure GBV is prioritised in the global advocacy agenda</a:t>
            </a:r>
          </a:p>
          <a:p>
            <a:pPr lvl="0"/>
            <a:endParaRPr lang="en-GB" sz="24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200" b="1" dirty="0"/>
              <a:t>C</a:t>
            </a:r>
            <a:r>
              <a:rPr lang="en-GB" sz="2200" b="1" i="1" dirty="0"/>
              <a:t>all to Action on protection from GBV in Emergencie</a:t>
            </a:r>
            <a:r>
              <a:rPr lang="en-GB" sz="2200" b="1" dirty="0"/>
              <a:t>s: </a:t>
            </a:r>
            <a:r>
              <a:rPr lang="en-GB" sz="2200" dirty="0"/>
              <a:t>global platform of 66 partners</a:t>
            </a:r>
            <a:endParaRPr lang="en-GB" sz="2200" b="1" dirty="0"/>
          </a:p>
          <a:p>
            <a:pPr lvl="0"/>
            <a:r>
              <a:rPr lang="en-GB" sz="2200" dirty="0"/>
              <a:t> </a:t>
            </a:r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GB" sz="2200" dirty="0"/>
              <a:t>Seek dedicated commitments on women and girls in global processes, </a:t>
            </a:r>
            <a:r>
              <a:rPr lang="en-GB" sz="2200" dirty="0" err="1"/>
              <a:t>eg</a:t>
            </a:r>
            <a:r>
              <a:rPr lang="en-GB" sz="2200" dirty="0"/>
              <a:t>. GBV is a core commitment of the </a:t>
            </a:r>
            <a:r>
              <a:rPr lang="en-GB" sz="2200" b="1" dirty="0"/>
              <a:t>World Humanitarian Summit</a:t>
            </a:r>
            <a:r>
              <a:rPr lang="en-GB" sz="2200" dirty="0"/>
              <a:t>.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GB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b="1" u="sng" dirty="0"/>
              <a:t>BUT:</a:t>
            </a:r>
            <a:r>
              <a:rPr lang="en-GB" sz="2200" dirty="0"/>
              <a:t> Must ensure that high level commitments result in concrete change for women, girls and GBV survivors </a:t>
            </a:r>
            <a:endParaRPr lang="en-AU" sz="22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795956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9007" y="2653671"/>
            <a:ext cx="7937630" cy="2246769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BE1213"/>
                </a:solidFill>
              </a:rPr>
              <a:t>What can NGO country representatives do to prioritize GBV prevention and response across collective humanitarian efforts? </a:t>
            </a:r>
          </a:p>
          <a:p>
            <a:pPr algn="ctr"/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854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>
            <a:spLocks/>
          </p:cNvSpPr>
          <p:nvPr/>
        </p:nvSpPr>
        <p:spPr>
          <a:xfrm>
            <a:off x="1698360" y="1602284"/>
            <a:ext cx="7338135" cy="588937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u="sng" dirty="0"/>
              <a:t>Prioritize GBV across collective efforts</a:t>
            </a:r>
          </a:p>
        </p:txBody>
      </p:sp>
      <p:pic>
        <p:nvPicPr>
          <p:cNvPr id="29" name="Picture 14" descr="C:\Users\NAIK\AppData\Local\Temp\notesF28AA0\~8131103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103" y="1634226"/>
            <a:ext cx="1297616" cy="1222885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TextBox 9"/>
          <p:cNvSpPr txBox="1"/>
          <p:nvPr/>
        </p:nvSpPr>
        <p:spPr>
          <a:xfrm>
            <a:off x="30388" y="2878790"/>
            <a:ext cx="16679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Kate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Moger</a:t>
            </a:r>
            <a:endParaRPr lang="en-US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Deputy Regional Director for West Africa, IRC</a:t>
            </a:r>
          </a:p>
        </p:txBody>
      </p:sp>
      <p:sp>
        <p:nvSpPr>
          <p:cNvPr id="15" name="Content Placeholder 16"/>
          <p:cNvSpPr txBox="1">
            <a:spLocks/>
          </p:cNvSpPr>
          <p:nvPr/>
        </p:nvSpPr>
        <p:spPr>
          <a:xfrm>
            <a:off x="1698360" y="2336363"/>
            <a:ext cx="7345249" cy="398360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r>
              <a:rPr lang="en-US" sz="2000" b="1" dirty="0"/>
              <a:t>Advocate</a:t>
            </a:r>
            <a:r>
              <a:rPr lang="en-US" sz="2000" dirty="0"/>
              <a:t> to ensure </a:t>
            </a:r>
            <a:r>
              <a:rPr lang="en-US" sz="2000" b="1" dirty="0"/>
              <a:t>humanitarian leadership is accountable</a:t>
            </a:r>
            <a:r>
              <a:rPr lang="en-US" sz="2000" dirty="0"/>
              <a:t> for implementing current commitments: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b="1" dirty="0"/>
              <a:t>Call to Action</a:t>
            </a:r>
            <a:r>
              <a:rPr lang="en-US" sz="1800" dirty="0"/>
              <a:t> on Protection from GBV in Emergencies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b="1" dirty="0"/>
              <a:t>Real-Time Accountability Partnership</a:t>
            </a:r>
            <a:r>
              <a:rPr lang="en-US" sz="1800" dirty="0"/>
              <a:t> </a:t>
            </a:r>
          </a:p>
          <a:p>
            <a:pPr marL="457200" lvl="1" indent="0">
              <a:buNone/>
            </a:pPr>
            <a:r>
              <a:rPr lang="en-US" sz="1800" dirty="0" err="1"/>
              <a:t>eg</a:t>
            </a:r>
            <a:r>
              <a:rPr lang="en-US" sz="1800" dirty="0"/>
              <a:t>. </a:t>
            </a:r>
            <a:r>
              <a:rPr lang="en-GB" sz="1600" i="1" dirty="0"/>
              <a:t>Include commitments to GBV prevention, mitigation and response in the HC-ERC Compact.  </a:t>
            </a:r>
            <a:endParaRPr lang="en-US" sz="1600" i="1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1800" dirty="0"/>
              <a:t> </a:t>
            </a:r>
            <a:r>
              <a:rPr lang="en-US" sz="1800" b="1" dirty="0"/>
              <a:t>GBV coordination bodies </a:t>
            </a:r>
            <a:r>
              <a:rPr lang="en-US" sz="1800" dirty="0"/>
              <a:t>in field and globally used for advocacy </a:t>
            </a:r>
          </a:p>
          <a:p>
            <a:pPr marL="457200" lvl="1" indent="0">
              <a:buNone/>
            </a:pPr>
            <a:r>
              <a:rPr lang="en-US" sz="1800" dirty="0" err="1"/>
              <a:t>eg</a:t>
            </a:r>
            <a:r>
              <a:rPr lang="en-US" sz="1800" dirty="0"/>
              <a:t>. </a:t>
            </a:r>
            <a:r>
              <a:rPr lang="en-GB" sz="1600" i="1" dirty="0"/>
              <a:t>Cameroon HCT selected GBV as a key protection issue in their strategy</a:t>
            </a:r>
          </a:p>
          <a:p>
            <a:pPr marL="0" indent="0">
              <a:buNone/>
            </a:pPr>
            <a:endParaRPr lang="en-GB" sz="1800" i="1" dirty="0"/>
          </a:p>
          <a:p>
            <a:pPr marL="0" indent="0">
              <a:buNone/>
            </a:pPr>
            <a:r>
              <a:rPr lang="en-GB" sz="2000" dirty="0"/>
              <a:t>- </a:t>
            </a:r>
            <a:r>
              <a:rPr lang="en-GB" sz="2000" b="1" dirty="0"/>
              <a:t>Implement existing minimum standards</a:t>
            </a:r>
            <a:r>
              <a:rPr lang="en-GB" sz="2000" dirty="0"/>
              <a:t> for reducing the risks of GBV in emergencies: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GB" sz="1800" dirty="0"/>
              <a:t>Support roll-out of the updated IASC GBV Guidelines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7373755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9007" y="2728030"/>
            <a:ext cx="7937630" cy="2246769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BE1213"/>
                </a:solidFill>
                <a:latin typeface="+mj-lt"/>
              </a:rPr>
              <a:t>Why is collective leadership by the HC and HCT critical for ensuring effective response to Gender Based Violence in field operations? </a:t>
            </a:r>
            <a:endParaRPr lang="en-US" sz="3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860578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599007" y="2469005"/>
            <a:ext cx="7937630" cy="2185214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BE1213"/>
                </a:solidFill>
              </a:rPr>
              <a:t>What steps have you and the Humanitarian Country Team taken in Pakistan to </a:t>
            </a:r>
            <a:r>
              <a:rPr lang="en-US" sz="2800" b="1" dirty="0" err="1">
                <a:solidFill>
                  <a:srgbClr val="BE1213"/>
                </a:solidFill>
              </a:rPr>
              <a:t>prioritise</a:t>
            </a:r>
            <a:r>
              <a:rPr lang="en-US" sz="2800" b="1" dirty="0">
                <a:solidFill>
                  <a:srgbClr val="BE1213"/>
                </a:solidFill>
              </a:rPr>
              <a:t> GBV prevention, response and mitigation? </a:t>
            </a:r>
            <a:endParaRPr lang="en-US" sz="28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7666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1497930" y="2202200"/>
            <a:ext cx="7565200" cy="4247317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/>
              <a:t>Advocacy / visibility / accountability</a:t>
            </a:r>
          </a:p>
          <a:p>
            <a:endParaRPr lang="en-US" sz="2000" b="1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HSP has a GBV section since 2014 </a:t>
            </a:r>
          </a:p>
          <a:p>
            <a:pPr lvl="1"/>
            <a:endParaRPr lang="en-US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Linking clusters in preventing, mitigating and referral of GBV cases</a:t>
            </a:r>
          </a:p>
          <a:p>
            <a:pPr lvl="1"/>
            <a:endParaRPr lang="en-US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Gender &amp; GBV training by all clusters </a:t>
            </a:r>
          </a:p>
          <a:p>
            <a:pPr lvl="1"/>
            <a:endParaRPr lang="en-US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Including female staff &amp; mandatory 30% female mission members strengthens disaggregated data &amp; assessment, analysis &amp; response to GBV survivors &amp; women</a:t>
            </a:r>
          </a:p>
          <a:p>
            <a:pPr lvl="1"/>
            <a:endParaRPr lang="en-US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Collaboration with the NDMA (government) Gender and Child Cell</a:t>
            </a:r>
          </a:p>
          <a:p>
            <a:pPr lvl="1"/>
            <a:endParaRPr lang="en-US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Interagency and civil society forum of GHTF highlight GBV concerns</a:t>
            </a:r>
          </a:p>
          <a:p>
            <a:pPr lvl="1"/>
            <a:endParaRPr lang="en-US" sz="800" dirty="0"/>
          </a:p>
          <a:p>
            <a:pPr marL="800100" lvl="1" indent="-342900">
              <a:buFont typeface="Wingdings" panose="05000000000000000000" pitchFamily="2" charset="2"/>
              <a:buChar char="ü"/>
            </a:pPr>
            <a:r>
              <a:rPr lang="en-US" dirty="0"/>
              <a:t>Donor briefs raise GBV concerns</a:t>
            </a:r>
          </a:p>
          <a:p>
            <a:endParaRPr lang="en-US" sz="2000" b="1" dirty="0"/>
          </a:p>
        </p:txBody>
      </p:sp>
      <p:sp>
        <p:nvSpPr>
          <p:cNvPr id="13" name="TekstSylinder 2"/>
          <p:cNvSpPr txBox="1"/>
          <p:nvPr/>
        </p:nvSpPr>
        <p:spPr>
          <a:xfrm>
            <a:off x="1497930" y="1580172"/>
            <a:ext cx="7565199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HC &amp; HCT leadership on GBV</a:t>
            </a:r>
            <a:endParaRPr lang="en-GB" sz="2800" b="1" u="sng" dirty="0"/>
          </a:p>
        </p:txBody>
      </p:sp>
      <p:pic>
        <p:nvPicPr>
          <p:cNvPr id="21" name="Picture 13" descr="C:\Users\NAIK\AppData\Local\Microsoft\Windows\INetCache\Content.Word\Neil Buhn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2" y="1621127"/>
            <a:ext cx="1229100" cy="11853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8384" y="2236722"/>
            <a:ext cx="994494" cy="994494"/>
          </a:xfrm>
          <a:prstGeom prst="rect">
            <a:avLst/>
          </a:prstGeom>
        </p:spPr>
      </p:pic>
      <p:sp>
        <p:nvSpPr>
          <p:cNvPr id="16" name="TextBox 8"/>
          <p:cNvSpPr txBox="1"/>
          <p:nvPr/>
        </p:nvSpPr>
        <p:spPr>
          <a:xfrm>
            <a:off x="-93885" y="2847542"/>
            <a:ext cx="1577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Neil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Buhne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Resident and Humanitarian Coordinator, Pakistan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534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599007" y="2899892"/>
            <a:ext cx="7937630" cy="1754326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400" b="1" dirty="0"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BE1213"/>
                </a:solidFill>
              </a:rPr>
              <a:t>What lessons could be helpful for other operations, including addressing cultural challenges? </a:t>
            </a:r>
            <a:endParaRPr lang="en-US" sz="3200" dirty="0">
              <a:solidFill>
                <a:prstClr val="black"/>
              </a:solidFill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87479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kstSylinder 2"/>
          <p:cNvSpPr txBox="1"/>
          <p:nvPr/>
        </p:nvSpPr>
        <p:spPr>
          <a:xfrm>
            <a:off x="1612566" y="1753652"/>
            <a:ext cx="7357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Way Forward in GBV mitigation</a:t>
            </a:r>
            <a:endParaRPr lang="en-GB" sz="2800" u="sng" dirty="0"/>
          </a:p>
        </p:txBody>
      </p:sp>
      <p:pic>
        <p:nvPicPr>
          <p:cNvPr id="21" name="Picture 13" descr="C:\Users\NAIK\AppData\Local\Microsoft\Windows\INetCache\Content.Word\Neil Buhn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2" y="1621127"/>
            <a:ext cx="1229100" cy="11853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1612566" y="2347540"/>
            <a:ext cx="4543610" cy="4116344"/>
          </a:xfrm>
          <a:prstGeom prst="rect">
            <a:avLst/>
          </a:prstGeom>
          <a:solidFill>
            <a:schemeClr val="bg1"/>
          </a:solidFill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3975" lvl="1" indent="0">
              <a:buNone/>
            </a:pPr>
            <a:r>
              <a:rPr lang="en-US" sz="1700" b="1" dirty="0"/>
              <a:t>Contextualize:</a:t>
            </a:r>
          </a:p>
          <a:p>
            <a:pPr marL="231775" lvl="1" indent="-177800"/>
            <a:r>
              <a:rPr lang="en-US" sz="1700" dirty="0"/>
              <a:t>Respect local tradition, norms and values</a:t>
            </a:r>
          </a:p>
          <a:p>
            <a:pPr marL="231775" lvl="1" indent="-177800"/>
            <a:r>
              <a:rPr lang="en-US" sz="1700" dirty="0"/>
              <a:t>Collect location specific data</a:t>
            </a:r>
          </a:p>
          <a:p>
            <a:pPr marL="53975" lvl="1" indent="0">
              <a:buNone/>
            </a:pPr>
            <a:endParaRPr lang="en-US" sz="1700" dirty="0"/>
          </a:p>
          <a:p>
            <a:pPr marL="53975" lvl="1" indent="0">
              <a:buNone/>
            </a:pPr>
            <a:r>
              <a:rPr lang="en-US" sz="1700" b="1" dirty="0"/>
              <a:t>Advocate and adapt implementation:</a:t>
            </a:r>
          </a:p>
          <a:p>
            <a:pPr marL="231775" lvl="1" indent="-177800"/>
            <a:r>
              <a:rPr lang="en-US" sz="1700" dirty="0"/>
              <a:t>Mix hard and soft activities in culturally sensitive and appropriate manner</a:t>
            </a:r>
          </a:p>
          <a:p>
            <a:pPr marL="231775" lvl="1" indent="-177800"/>
            <a:r>
              <a:rPr lang="en-US" sz="1700" dirty="0"/>
              <a:t>Look for opportunities in every plan, budget, mission, and action to </a:t>
            </a:r>
            <a:r>
              <a:rPr lang="en-US" sz="1700" dirty="0" err="1"/>
              <a:t>prioritise</a:t>
            </a:r>
            <a:r>
              <a:rPr lang="en-US" sz="1700" dirty="0"/>
              <a:t> GBV</a:t>
            </a:r>
            <a:r>
              <a:rPr lang="en-US" sz="1700" b="1" dirty="0"/>
              <a:t> </a:t>
            </a:r>
          </a:p>
          <a:p>
            <a:pPr marL="231775" lvl="1" indent="-177800"/>
            <a:r>
              <a:rPr lang="en-US" sz="1700" dirty="0"/>
              <a:t>Build sustainability through local committees where men and women define their own protection and empowerment solutions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2347540"/>
            <a:ext cx="2983646" cy="4116344"/>
          </a:xfrm>
          <a:prstGeom prst="rect">
            <a:avLst/>
          </a:prstGeom>
        </p:spPr>
      </p:pic>
      <p:sp>
        <p:nvSpPr>
          <p:cNvPr id="19" name="TextBox 8"/>
          <p:cNvSpPr txBox="1"/>
          <p:nvPr/>
        </p:nvSpPr>
        <p:spPr>
          <a:xfrm>
            <a:off x="-93885" y="2847542"/>
            <a:ext cx="1577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Neil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Buhne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Resident and Humanitarian Coordinator, Pakistan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772695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1" name="Picture 13" descr="C:\Users\NAIK\AppData\Local\Microsoft\Windows\INetCache\Content.Word\Neil Buhne.png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662" y="1621127"/>
            <a:ext cx="1229100" cy="1185307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TekstSylinder 2"/>
          <p:cNvSpPr txBox="1"/>
          <p:nvPr/>
        </p:nvSpPr>
        <p:spPr>
          <a:xfrm>
            <a:off x="1530602" y="1753652"/>
            <a:ext cx="7439596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Way Forward in GBV mitigation</a:t>
            </a:r>
            <a:endParaRPr lang="en-GB" sz="2800" u="sng" dirty="0"/>
          </a:p>
        </p:txBody>
      </p:sp>
      <p:sp>
        <p:nvSpPr>
          <p:cNvPr id="22" name="Content Placeholder 2"/>
          <p:cNvSpPr txBox="1">
            <a:spLocks/>
          </p:cNvSpPr>
          <p:nvPr/>
        </p:nvSpPr>
        <p:spPr>
          <a:xfrm>
            <a:off x="1530603" y="2398137"/>
            <a:ext cx="4337542" cy="3969182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96875" lvl="1" indent="-342900"/>
            <a:r>
              <a:rPr lang="en-US" sz="1900" dirty="0"/>
              <a:t>Support diverse coordination networks </a:t>
            </a:r>
          </a:p>
          <a:p>
            <a:pPr marL="53975" lvl="1" indent="0">
              <a:buNone/>
            </a:pPr>
            <a:endParaRPr lang="en-US" sz="1100" dirty="0"/>
          </a:p>
          <a:p>
            <a:pPr marL="396875" lvl="1" indent="-342900"/>
            <a:r>
              <a:rPr lang="en-US" sz="1900" dirty="0"/>
              <a:t>Build quantitative &amp; qualitative assessment capacity for GBV analysis, adapted activities and monitoring</a:t>
            </a:r>
          </a:p>
          <a:p>
            <a:pPr marL="53975" lvl="1" indent="0">
              <a:buNone/>
            </a:pPr>
            <a:endParaRPr lang="en-US" sz="1100" dirty="0"/>
          </a:p>
          <a:p>
            <a:pPr marL="396875" lvl="1" indent="-342900"/>
            <a:r>
              <a:rPr lang="en-US" sz="1900" dirty="0"/>
              <a:t>Ensure male and female staff balance</a:t>
            </a:r>
          </a:p>
          <a:p>
            <a:pPr marL="53975" lvl="1" indent="0">
              <a:buNone/>
            </a:pPr>
            <a:endParaRPr lang="en-US" sz="1100" b="1" dirty="0"/>
          </a:p>
          <a:p>
            <a:pPr marL="396875" lvl="1" indent="-342900"/>
            <a:r>
              <a:rPr lang="en-US" sz="1900" dirty="0" err="1"/>
              <a:t>Utilise</a:t>
            </a:r>
            <a:r>
              <a:rPr lang="en-US" sz="1900" dirty="0"/>
              <a:t> the humanitarian development continuum to capture good practices and address problems in transition programming </a:t>
            </a:r>
          </a:p>
        </p:txBody>
      </p:sp>
      <p:pic>
        <p:nvPicPr>
          <p:cNvPr id="23" name="Content Placeholder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8145" y="2396909"/>
            <a:ext cx="3275855" cy="2364255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5873875" y="4909055"/>
            <a:ext cx="3270125" cy="14582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SGBV risks &amp; vulnerabilities cannot be understood only with quantitative analysis- we also need qualitative data analysis</a:t>
            </a:r>
          </a:p>
        </p:txBody>
      </p:sp>
      <p:sp>
        <p:nvSpPr>
          <p:cNvPr id="19" name="TextBox 8"/>
          <p:cNvSpPr txBox="1"/>
          <p:nvPr/>
        </p:nvSpPr>
        <p:spPr>
          <a:xfrm>
            <a:off x="-93885" y="2847542"/>
            <a:ext cx="15773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Neil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Buhne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Resident and Humanitarian Coordinator, Pakistan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1567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1798000" y="1678443"/>
            <a:ext cx="7238496" cy="95410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en-US" sz="2800" b="1" u="sng" dirty="0"/>
              <a:t>Why is collective leadership by the HC and HCT important?  </a:t>
            </a:r>
            <a:endParaRPr lang="nb-NO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798000" y="2750114"/>
            <a:ext cx="7238496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342900" lvl="0" indent="-342900">
              <a:buFont typeface="Arial"/>
              <a:buChar char="•"/>
            </a:pPr>
            <a:r>
              <a:rPr lang="en-US" dirty="0"/>
              <a:t>GBV is not just technical – it requires SENIOR leadership</a:t>
            </a:r>
          </a:p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r>
              <a:rPr lang="en-US" dirty="0"/>
              <a:t>GBV is not only a one agency/sub-cluster issue – it requires everyone to work together at all levels on: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Prevention and mitigating risks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1600" dirty="0"/>
              <a:t>Ensuring that survivors have access to life-saving care. </a:t>
            </a:r>
          </a:p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r>
              <a:rPr lang="en-US" dirty="0"/>
              <a:t>SGBV is one of the four mandatory priorities of the new HCT TORs</a:t>
            </a:r>
          </a:p>
          <a:p>
            <a:pPr lvl="0"/>
            <a:endParaRPr lang="en-US" dirty="0"/>
          </a:p>
          <a:p>
            <a:pPr marL="342900" lvl="0" indent="-342900">
              <a:buFont typeface="Arial"/>
              <a:buChar char="•"/>
            </a:pPr>
            <a:r>
              <a:rPr lang="en-US" dirty="0"/>
              <a:t>GBV is a part of the IASC Principals commitment to the Centrality of Protection in Humanitarian Action – a core responsibility of HC/HCTs.</a:t>
            </a:r>
          </a:p>
          <a:p>
            <a:pPr lvl="0"/>
            <a:endParaRPr lang="en-US" dirty="0"/>
          </a:p>
          <a:p>
            <a:pPr marL="342900" indent="-342900">
              <a:buFont typeface="Arial"/>
              <a:buChar char="•"/>
            </a:pPr>
            <a:r>
              <a:rPr lang="en-US" dirty="0"/>
              <a:t>GBV is a </a:t>
            </a:r>
            <a:r>
              <a:rPr lang="en-US" u="sng" dirty="0"/>
              <a:t>life-saving criteria</a:t>
            </a:r>
            <a:r>
              <a:rPr lang="en-US" dirty="0"/>
              <a:t> for CERF proposals. </a:t>
            </a:r>
          </a:p>
        </p:txBody>
      </p:sp>
      <p:sp>
        <p:nvSpPr>
          <p:cNvPr id="15" name="TextBox 9"/>
          <p:cNvSpPr txBox="1"/>
          <p:nvPr/>
        </p:nvSpPr>
        <p:spPr>
          <a:xfrm>
            <a:off x="-37340" y="2964109"/>
            <a:ext cx="1852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Babatunde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Osotimehin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Under Secretary General and Executive Director of UNFPA</a:t>
            </a:r>
          </a:p>
        </p:txBody>
      </p:sp>
      <p:pic>
        <p:nvPicPr>
          <p:cNvPr id="16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5" y="1719020"/>
            <a:ext cx="1217743" cy="12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1503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2"/>
          <p:cNvSpPr txBox="1"/>
          <p:nvPr/>
        </p:nvSpPr>
        <p:spPr>
          <a:xfrm>
            <a:off x="1782189" y="2704672"/>
            <a:ext cx="7254307" cy="36471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lvl="0" indent="-457200">
              <a:buAutoNum type="arabicPeriod"/>
            </a:pPr>
            <a:r>
              <a:rPr lang="en-US" sz="2100" b="1" dirty="0"/>
              <a:t>Conduct ADVOCACY </a:t>
            </a:r>
          </a:p>
          <a:p>
            <a:pPr marL="914400" lvl="1" indent="-457200">
              <a:buFont typeface="Arial"/>
              <a:buChar char="•"/>
            </a:pPr>
            <a:r>
              <a:rPr lang="en-US" sz="2100" dirty="0"/>
              <a:t>Promote inclusion of GBV requirements in humanitarian  appeals and donor initiatives</a:t>
            </a:r>
          </a:p>
          <a:p>
            <a:pPr marL="914400" lvl="1" indent="-457200">
              <a:buFont typeface="Arial"/>
              <a:buChar char="•"/>
            </a:pPr>
            <a:r>
              <a:rPr lang="en-US" sz="2100" dirty="0"/>
              <a:t>Promote agreed advocacy messages with high-level stakeholders</a:t>
            </a:r>
          </a:p>
          <a:p>
            <a:pPr marL="457200" indent="-457200">
              <a:buFontTx/>
              <a:buAutoNum type="arabicPeriod"/>
            </a:pPr>
            <a:r>
              <a:rPr lang="en-US" sz="2100" b="1" dirty="0"/>
              <a:t>Give VISIBILITY to the issue  </a:t>
            </a:r>
            <a:endParaRPr lang="en-US" sz="2100" dirty="0"/>
          </a:p>
          <a:p>
            <a:pPr marL="914400" lvl="1" indent="-457200">
              <a:buFont typeface="Arial"/>
              <a:buChar char="•"/>
            </a:pPr>
            <a:r>
              <a:rPr lang="en-US" sz="2100" dirty="0"/>
              <a:t>Have regular items on GBV priorities at HCT meetings</a:t>
            </a:r>
          </a:p>
          <a:p>
            <a:pPr marL="914400" lvl="1" indent="-457200">
              <a:buFont typeface="Arial"/>
              <a:buChar char="•"/>
            </a:pPr>
            <a:r>
              <a:rPr lang="en-US" sz="2100" dirty="0"/>
              <a:t>Ensure GBV is visible in response planning (HNO/HRP). </a:t>
            </a:r>
          </a:p>
          <a:p>
            <a:pPr marL="457200" indent="-457200">
              <a:buFontTx/>
              <a:buAutoNum type="arabicPeriod"/>
            </a:pPr>
            <a:r>
              <a:rPr lang="en-US" sz="2100" b="1" dirty="0"/>
              <a:t>Promote mutual ACCOUNTABILITY</a:t>
            </a:r>
            <a:r>
              <a:rPr lang="en-US" sz="2100" dirty="0"/>
              <a:t> </a:t>
            </a:r>
          </a:p>
          <a:p>
            <a:pPr marL="914400" lvl="1" indent="-457200">
              <a:buFont typeface="Arial"/>
              <a:buChar char="•"/>
            </a:pPr>
            <a:r>
              <a:rPr lang="en-US" sz="2100" dirty="0"/>
              <a:t>Include commitments to GBV prevention, mitigation and response in HCT compacts, strategies and work plans. </a:t>
            </a:r>
            <a:endParaRPr lang="en-AU" sz="2100" dirty="0">
              <a:solidFill>
                <a:schemeClr val="accent1"/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9" name="TekstSylinder 2"/>
          <p:cNvSpPr txBox="1"/>
          <p:nvPr/>
        </p:nvSpPr>
        <p:spPr>
          <a:xfrm>
            <a:off x="1782189" y="1607439"/>
            <a:ext cx="7254307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800" b="1" u="sng" dirty="0"/>
              <a:t>Role of leadership: advocacy, visibility and accountability</a:t>
            </a:r>
            <a:endParaRPr lang="nb-NO" sz="2800" b="1" u="sng" dirty="0">
              <a:solidFill>
                <a:schemeClr val="tx1">
                  <a:lumMod val="75000"/>
                  <a:lumOff val="2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sp>
        <p:nvSpPr>
          <p:cNvPr id="13" name="TextBox 9"/>
          <p:cNvSpPr txBox="1"/>
          <p:nvPr/>
        </p:nvSpPr>
        <p:spPr>
          <a:xfrm>
            <a:off x="-37340" y="2964109"/>
            <a:ext cx="1852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Babatunde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Osotimehin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Under Secretary General and Executive Director of UNFPA</a:t>
            </a:r>
          </a:p>
        </p:txBody>
      </p:sp>
      <p:pic>
        <p:nvPicPr>
          <p:cNvPr id="21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5" y="1719020"/>
            <a:ext cx="1217743" cy="12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2430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095" y="2191133"/>
            <a:ext cx="7937630" cy="2616101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+mj-lt"/>
            </a:endParaRPr>
          </a:p>
          <a:p>
            <a:pPr algn="ctr"/>
            <a:endParaRPr lang="en-US" sz="2400" b="1" dirty="0"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BE1213"/>
                </a:solidFill>
              </a:rPr>
              <a:t>What can Humanitarian Coordinators and HCTs do to address popular misconceptions concerning GBV prevention and response? </a:t>
            </a:r>
            <a:endParaRPr lang="en-US" sz="3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9536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3"/>
          <p:cNvSpPr txBox="1">
            <a:spLocks/>
          </p:cNvSpPr>
          <p:nvPr/>
        </p:nvSpPr>
        <p:spPr>
          <a:xfrm>
            <a:off x="1698361" y="1528537"/>
            <a:ext cx="7461784" cy="631709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u="sng" dirty="0"/>
              <a:t>Misconceptions on GBV and what HCs and HCTs can do</a:t>
            </a:r>
          </a:p>
        </p:txBody>
      </p:sp>
      <p:sp>
        <p:nvSpPr>
          <p:cNvPr id="19" name="Text Placeholder 14"/>
          <p:cNvSpPr txBox="1">
            <a:spLocks/>
          </p:cNvSpPr>
          <p:nvPr/>
        </p:nvSpPr>
        <p:spPr>
          <a:xfrm>
            <a:off x="1698361" y="2340896"/>
            <a:ext cx="3665726" cy="61449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u="sng" dirty="0"/>
              <a:t>Misconception</a:t>
            </a:r>
          </a:p>
        </p:txBody>
      </p:sp>
      <p:sp>
        <p:nvSpPr>
          <p:cNvPr id="21" name="Content Placeholder 16"/>
          <p:cNvSpPr txBox="1">
            <a:spLocks/>
          </p:cNvSpPr>
          <p:nvPr/>
        </p:nvSpPr>
        <p:spPr>
          <a:xfrm>
            <a:off x="1714508" y="2945789"/>
            <a:ext cx="3800280" cy="3951288"/>
          </a:xfrm>
          <a:prstGeom prst="rect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 dirty="0"/>
              <a:t>Data or “proof” that GBV is happening is necessary to justify response or funding.</a:t>
            </a:r>
          </a:p>
          <a:p>
            <a:pPr marL="457200" indent="-457200">
              <a:spcBef>
                <a:spcPts val="1776"/>
              </a:spcBef>
              <a:buFont typeface="Arial" panose="020B0604020202020204" pitchFamily="34" charset="0"/>
              <a:buAutoNum type="arabicPeriod"/>
            </a:pPr>
            <a:r>
              <a:rPr lang="en-US" sz="2000" dirty="0"/>
              <a:t>GBV is not a priority compared to other sectors.</a:t>
            </a:r>
          </a:p>
          <a:p>
            <a:pPr marL="457200" indent="-457200">
              <a:spcBef>
                <a:spcPts val="1776"/>
              </a:spcBef>
              <a:buFont typeface="Arial" panose="020B0604020202020204" pitchFamily="34" charset="0"/>
              <a:buAutoNum type="arabicPeriod"/>
            </a:pPr>
            <a:r>
              <a:rPr lang="en-US" sz="2000" dirty="0"/>
              <a:t>GBV prevention and response can only be done by GBV specialists.</a:t>
            </a:r>
          </a:p>
        </p:txBody>
      </p:sp>
      <p:sp>
        <p:nvSpPr>
          <p:cNvPr id="22" name="Text Placeholder 17"/>
          <p:cNvSpPr txBox="1">
            <a:spLocks/>
          </p:cNvSpPr>
          <p:nvPr/>
        </p:nvSpPr>
        <p:spPr>
          <a:xfrm>
            <a:off x="5364087" y="2323325"/>
            <a:ext cx="3796059" cy="63976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u="sng" dirty="0"/>
              <a:t>Reality and Action</a:t>
            </a:r>
          </a:p>
        </p:txBody>
      </p:sp>
      <p:sp>
        <p:nvSpPr>
          <p:cNvPr id="23" name="Content Placeholder 19"/>
          <p:cNvSpPr txBox="1">
            <a:spLocks/>
          </p:cNvSpPr>
          <p:nvPr/>
        </p:nvSpPr>
        <p:spPr>
          <a:xfrm>
            <a:off x="5364088" y="2933098"/>
            <a:ext cx="3796058" cy="3951288"/>
          </a:xfrm>
          <a:prstGeom prst="rect">
            <a:avLst/>
          </a:prstGeom>
          <a:solidFill>
            <a:schemeClr val="bg1"/>
          </a:solidFill>
        </p:spPr>
        <p:txBody>
          <a:bodyPr>
            <a:normAutofit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AutoNum type="arabicPeriod"/>
            </a:pPr>
            <a:r>
              <a:rPr lang="en-US" sz="2000" dirty="0"/>
              <a:t>Assume GBV is taking pace and support action to mitigate risk and reduce harm. 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 startAt="2"/>
            </a:pPr>
            <a:r>
              <a:rPr lang="en-US" sz="2000" dirty="0"/>
              <a:t>Play a role in underscoring that </a:t>
            </a:r>
            <a:r>
              <a:rPr lang="en-US" sz="2000" u="sng" dirty="0"/>
              <a:t>GBV is life – saving</a:t>
            </a:r>
            <a:r>
              <a:rPr lang="en-US" sz="2000" dirty="0"/>
              <a:t>. </a:t>
            </a:r>
          </a:p>
          <a:p>
            <a:pPr marL="0" indent="0">
              <a:buNone/>
            </a:pPr>
            <a:endParaRPr lang="en-US" sz="2000" dirty="0"/>
          </a:p>
          <a:p>
            <a:pPr marL="457200" indent="-457200">
              <a:buFont typeface="+mj-lt"/>
              <a:buAutoNum type="arabicPeriod" startAt="3"/>
            </a:pPr>
            <a:r>
              <a:rPr lang="en-US" sz="2000" dirty="0"/>
              <a:t>Underscore the need for </a:t>
            </a:r>
            <a:r>
              <a:rPr lang="en-US" sz="2000" i="1" dirty="0"/>
              <a:t>all</a:t>
            </a:r>
            <a:r>
              <a:rPr lang="en-US" sz="2000" dirty="0"/>
              <a:t> actors to treat GBV as life threatening and minimize GBV risk across </a:t>
            </a:r>
            <a:r>
              <a:rPr lang="en-US" sz="2000" i="1" dirty="0"/>
              <a:t>all</a:t>
            </a:r>
            <a:r>
              <a:rPr lang="en-US" sz="2000" dirty="0"/>
              <a:t> sectoral interventions. </a:t>
            </a:r>
          </a:p>
        </p:txBody>
      </p:sp>
      <p:cxnSp>
        <p:nvCxnSpPr>
          <p:cNvPr id="26" name="Straight Arrow Connector 20"/>
          <p:cNvCxnSpPr/>
          <p:nvPr/>
        </p:nvCxnSpPr>
        <p:spPr>
          <a:xfrm>
            <a:off x="5113526" y="3645024"/>
            <a:ext cx="5723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0"/>
          <p:cNvCxnSpPr/>
          <p:nvPr/>
        </p:nvCxnSpPr>
        <p:spPr>
          <a:xfrm>
            <a:off x="5113526" y="4653136"/>
            <a:ext cx="5723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0"/>
          <p:cNvCxnSpPr/>
          <p:nvPr/>
        </p:nvCxnSpPr>
        <p:spPr>
          <a:xfrm>
            <a:off x="5113526" y="5661248"/>
            <a:ext cx="572330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xtBox 9"/>
          <p:cNvSpPr txBox="1"/>
          <p:nvPr/>
        </p:nvSpPr>
        <p:spPr>
          <a:xfrm>
            <a:off x="-37340" y="2964109"/>
            <a:ext cx="1852694" cy="9694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Dr.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Babatunde</a:t>
            </a:r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00" b="1" dirty="0" err="1">
                <a:latin typeface="Arial" panose="020B0604020202020204" pitchFamily="34" charset="0"/>
                <a:cs typeface="Arial" panose="020B0604020202020204" pitchFamily="34" charset="0"/>
              </a:rPr>
              <a:t>Osotimehin</a:t>
            </a:r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</a:rPr>
              <a:t>Under Secretary General and Executive Director of UNFPA</a:t>
            </a:r>
          </a:p>
        </p:txBody>
      </p:sp>
      <p:pic>
        <p:nvPicPr>
          <p:cNvPr id="25" name="Picture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135" y="1719020"/>
            <a:ext cx="1217743" cy="1217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6390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01095" y="2191133"/>
            <a:ext cx="7937630" cy="3108543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endParaRPr lang="en-US" sz="2800" b="1" dirty="0">
              <a:latin typeface="+mj-lt"/>
            </a:endParaRPr>
          </a:p>
          <a:p>
            <a:pPr algn="ctr"/>
            <a:endParaRPr lang="en-US" sz="2400" b="1" dirty="0">
              <a:latin typeface="+mj-lt"/>
            </a:endParaRPr>
          </a:p>
          <a:p>
            <a:pPr algn="ctr"/>
            <a:r>
              <a:rPr lang="en-US" sz="2800" b="1" dirty="0">
                <a:solidFill>
                  <a:srgbClr val="BE1213"/>
                </a:solidFill>
              </a:rPr>
              <a:t>As a Deputy Humanitarian Coordinator, what concrete steps have you and the HCT taken to address GBV across the response? </a:t>
            </a:r>
          </a:p>
          <a:p>
            <a:endParaRPr lang="en-US" sz="32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  <a:p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26197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5"/>
          <p:cNvSpPr txBox="1"/>
          <p:nvPr/>
        </p:nvSpPr>
        <p:spPr>
          <a:xfrm>
            <a:off x="1685773" y="2725368"/>
            <a:ext cx="7373267" cy="3323987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From start: </a:t>
            </a:r>
            <a:r>
              <a:rPr lang="en-US" sz="2000" dirty="0" err="1"/>
              <a:t>Recognised</a:t>
            </a:r>
            <a:r>
              <a:rPr lang="en-US" sz="2000" dirty="0"/>
              <a:t> prevalence &amp; risk of GBV  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In L3 scale up:</a:t>
            </a:r>
            <a:r>
              <a:rPr lang="en-US" sz="2000" dirty="0"/>
              <a:t> </a:t>
            </a:r>
            <a:r>
              <a:rPr lang="en-US" sz="2000" dirty="0" err="1"/>
              <a:t>Prioritised</a:t>
            </a:r>
            <a:r>
              <a:rPr lang="en-US" sz="2000" dirty="0"/>
              <a:t> gender equality &amp; response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Set-up:</a:t>
            </a:r>
            <a:r>
              <a:rPr lang="en-GB" sz="2000" dirty="0"/>
              <a:t> GBV sub-sector groups in 4 conflict affected states focused on coordination &amp; operational support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000" b="1" dirty="0"/>
              <a:t>Set up: </a:t>
            </a:r>
            <a:r>
              <a:rPr lang="en-GB" sz="2000" dirty="0"/>
              <a:t>Abuja (capital) GBV sub-sector group focused on policy and strategy</a:t>
            </a:r>
          </a:p>
          <a:p>
            <a:pPr marL="800100" lvl="1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000" b="1" dirty="0"/>
              <a:t>Ensured:</a:t>
            </a:r>
            <a:r>
              <a:rPr lang="en-US" sz="2000" dirty="0"/>
              <a:t> Joint government co-leadership </a:t>
            </a:r>
            <a:endParaRPr lang="en-US" sz="2800" dirty="0">
              <a:solidFill>
                <a:prstClr val="black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16" name="TextBox 12"/>
          <p:cNvSpPr txBox="1"/>
          <p:nvPr/>
        </p:nvSpPr>
        <p:spPr>
          <a:xfrm>
            <a:off x="-4178" y="2901575"/>
            <a:ext cx="160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Peter Lundberg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Humanitarian Coordinator, Nigeria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7" y="1700808"/>
            <a:ext cx="1152128" cy="1152128"/>
          </a:xfrm>
          <a:prstGeom prst="rect">
            <a:avLst/>
          </a:prstGeom>
        </p:spPr>
      </p:pic>
      <p:sp>
        <p:nvSpPr>
          <p:cNvPr id="13" name="TekstSylinder 2"/>
          <p:cNvSpPr txBox="1"/>
          <p:nvPr/>
        </p:nvSpPr>
        <p:spPr>
          <a:xfrm>
            <a:off x="1705497" y="1786391"/>
            <a:ext cx="7357632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800" b="1" u="sng" dirty="0"/>
              <a:t>Prioritizing GBV in coordination and response</a:t>
            </a:r>
          </a:p>
        </p:txBody>
      </p:sp>
    </p:spTree>
    <p:extLst>
      <p:ext uri="{BB962C8B-B14F-4D97-AF65-F5344CB8AC3E}">
        <p14:creationId xmlns:p14="http://schemas.microsoft.com/office/powerpoint/2010/main" val="711531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71"/>
          <a:stretch/>
        </p:blipFill>
        <p:spPr>
          <a:xfrm>
            <a:off x="-4178" y="1519886"/>
            <a:ext cx="9148177" cy="4945226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-4178" y="1518657"/>
            <a:ext cx="9148177" cy="5201424"/>
          </a:xfrm>
          <a:prstGeom prst="rect">
            <a:avLst/>
          </a:prstGeom>
          <a:solidFill>
            <a:schemeClr val="bg1">
              <a:alpha val="65000"/>
            </a:schemeClr>
          </a:solidFill>
        </p:spPr>
        <p:txBody>
          <a:bodyPr wrap="square" rtlCol="0">
            <a:spAutoFit/>
          </a:bodyPr>
          <a:lstStyle/>
          <a:p>
            <a:pPr algn="ctr"/>
            <a:endParaRPr lang="en-GB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8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endParaRPr lang="en-GB" sz="20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Arial" panose="020B0604020202020204" pitchFamily="34" charset="0"/>
            </a:endParaRPr>
          </a:p>
          <a:p>
            <a:pPr algn="ctr"/>
            <a:r>
              <a:rPr lang="en-GB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8550" y="560158"/>
            <a:ext cx="1187624" cy="477017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-2" y="0"/>
            <a:ext cx="9144002" cy="246221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anose="020B0604020202020204" pitchFamily="34" charset="0"/>
              </a:rPr>
              <a:t>Peer 2 Peer Support is formerly known as STAIT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-3" y="6465112"/>
            <a:ext cx="9144002" cy="400110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P2P Support – For Humanitarian Leaders in the Field </a:t>
            </a:r>
          </a:p>
          <a:p>
            <a:pPr algn="ctr"/>
            <a:r>
              <a:rPr lang="en-GB" sz="10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anose="020B0604020202020204" pitchFamily="34" charset="0"/>
              </a:rPr>
              <a:t> Created by the Emergency Directors’ Group (EDG) in 2013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237" y="312594"/>
            <a:ext cx="2057400" cy="1143000"/>
          </a:xfrm>
          <a:prstGeom prst="rect">
            <a:avLst/>
          </a:prstGeom>
        </p:spPr>
      </p:pic>
      <p:cxnSp>
        <p:nvCxnSpPr>
          <p:cNvPr id="20" name="Straight Connector 19"/>
          <p:cNvCxnSpPr/>
          <p:nvPr/>
        </p:nvCxnSpPr>
        <p:spPr>
          <a:xfrm>
            <a:off x="-4178" y="1518657"/>
            <a:ext cx="91440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-4178" y="2901575"/>
            <a:ext cx="16049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 b="1" dirty="0">
                <a:latin typeface="Arial" panose="020B0604020202020204" pitchFamily="34" charset="0"/>
                <a:cs typeface="Arial" panose="020B0604020202020204" pitchFamily="34" charset="0"/>
              </a:rPr>
              <a:t>Peter Lundberg </a:t>
            </a:r>
          </a:p>
          <a:p>
            <a:pPr algn="ctr"/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</a:rPr>
              <a:t>Deputy Humanitarian Coordinator, Nigeria 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637" y="1700808"/>
            <a:ext cx="1152128" cy="1152128"/>
          </a:xfrm>
          <a:prstGeom prst="rect">
            <a:avLst/>
          </a:prstGeom>
        </p:spPr>
      </p:pic>
      <p:sp>
        <p:nvSpPr>
          <p:cNvPr id="12" name="TextBox 15"/>
          <p:cNvSpPr txBox="1"/>
          <p:nvPr/>
        </p:nvSpPr>
        <p:spPr>
          <a:xfrm>
            <a:off x="1715838" y="2102852"/>
            <a:ext cx="7357632" cy="4770537"/>
          </a:xfrm>
          <a:prstGeom prst="rect">
            <a:avLst/>
          </a:prstGeom>
          <a:solidFill>
            <a:schemeClr val="bg1">
              <a:alpha val="93000"/>
            </a:schemeClr>
          </a:solidFill>
          <a:ln w="28575">
            <a:noFill/>
          </a:ln>
        </p:spPr>
        <p:txBody>
          <a:bodyPr wrap="square" rtlCol="0">
            <a:spAutoFit/>
          </a:bodyPr>
          <a:lstStyle/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   </a:t>
            </a:r>
            <a:r>
              <a:rPr lang="en-US" sz="1900" dirty="0"/>
              <a:t>Enhanced </a:t>
            </a:r>
            <a:r>
              <a:rPr lang="en-US" sz="1900" b="1" dirty="0"/>
              <a:t>accountability</a:t>
            </a:r>
            <a:r>
              <a:rPr lang="en-US" sz="1900" dirty="0"/>
              <a:t> – </a:t>
            </a:r>
            <a:r>
              <a:rPr lang="en-US" sz="1900" dirty="0" err="1"/>
              <a:t>eg</a:t>
            </a:r>
            <a:r>
              <a:rPr lang="en-US" sz="1900" dirty="0"/>
              <a:t>, police, judicial systems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19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1900" dirty="0" err="1"/>
              <a:t>Prioritised</a:t>
            </a:r>
            <a:r>
              <a:rPr lang="en-US" sz="1900" dirty="0"/>
              <a:t> joint UN, NGO &amp; government </a:t>
            </a:r>
            <a:r>
              <a:rPr lang="en-US" sz="1900" b="1" dirty="0"/>
              <a:t>life-saving interventions </a:t>
            </a:r>
            <a:r>
              <a:rPr lang="en-US" sz="1900" dirty="0" err="1"/>
              <a:t>eg</a:t>
            </a:r>
            <a:r>
              <a:rPr lang="en-US" sz="1900" dirty="0"/>
              <a:t>. GBV case management, material &amp; clinical assistance</a:t>
            </a:r>
          </a:p>
          <a:p>
            <a:endParaRPr lang="en-GB" sz="19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900" dirty="0"/>
              <a:t>Strengthened </a:t>
            </a:r>
            <a:r>
              <a:rPr lang="en-GB" sz="1900" b="1" dirty="0"/>
              <a:t>community protection systems </a:t>
            </a:r>
            <a:r>
              <a:rPr lang="en-GB" sz="1900" dirty="0" err="1"/>
              <a:t>eg</a:t>
            </a:r>
            <a:r>
              <a:rPr lang="en-GB" sz="1900" dirty="0"/>
              <a:t>. Child networks</a:t>
            </a:r>
          </a:p>
          <a:p>
            <a:endParaRPr lang="en-GB" sz="19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900" dirty="0"/>
              <a:t>Integrated </a:t>
            </a:r>
            <a:r>
              <a:rPr lang="en-GB" sz="1900" b="1" dirty="0"/>
              <a:t>recovery </a:t>
            </a:r>
            <a:r>
              <a:rPr lang="en-GB" sz="1900" dirty="0"/>
              <a:t>within GBV response </a:t>
            </a:r>
            <a:r>
              <a:rPr lang="en-GB" sz="1900" dirty="0" err="1"/>
              <a:t>eg</a:t>
            </a:r>
            <a:r>
              <a:rPr lang="en-GB" sz="1900" dirty="0"/>
              <a:t>. Livelihood initiatives</a:t>
            </a:r>
          </a:p>
          <a:p>
            <a:endParaRPr lang="en-GB" sz="19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900" dirty="0"/>
              <a:t>Enhanced capacity of </a:t>
            </a:r>
            <a:r>
              <a:rPr lang="en-GB" sz="1900" b="1" dirty="0"/>
              <a:t>frontline service providers </a:t>
            </a:r>
          </a:p>
          <a:p>
            <a:endParaRPr lang="en-GB" sz="1900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GB" sz="1900" dirty="0"/>
              <a:t>Established and strengthened </a:t>
            </a:r>
            <a:r>
              <a:rPr lang="en-GB" sz="1900" b="1" dirty="0"/>
              <a:t>framework for PSEA </a:t>
            </a:r>
            <a:endParaRPr lang="en-GB" b="1" dirty="0"/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GB" sz="1900" b="1" dirty="0"/>
          </a:p>
        </p:txBody>
      </p:sp>
      <p:sp>
        <p:nvSpPr>
          <p:cNvPr id="16" name="TekstSylinder 2"/>
          <p:cNvSpPr txBox="1"/>
          <p:nvPr/>
        </p:nvSpPr>
        <p:spPr>
          <a:xfrm>
            <a:off x="1715838" y="1581399"/>
            <a:ext cx="7357632" cy="4770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lvl="0"/>
            <a:r>
              <a:rPr lang="en-GB" sz="2500" b="1" u="sng" dirty="0">
                <a:solidFill>
                  <a:prstClr val="black"/>
                </a:solidFill>
              </a:rPr>
              <a:t>Nigeria: Fostering collaborative efforts &amp; approaches</a:t>
            </a:r>
          </a:p>
        </p:txBody>
      </p:sp>
    </p:spTree>
    <p:extLst>
      <p:ext uri="{BB962C8B-B14F-4D97-AF65-F5344CB8AC3E}">
        <p14:creationId xmlns:p14="http://schemas.microsoft.com/office/powerpoint/2010/main" val="3257426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22202</TotalTime>
  <Words>1929</Words>
  <Application>Microsoft Office PowerPoint</Application>
  <PresentationFormat>On-screen Show (4:3)</PresentationFormat>
  <Paragraphs>573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Courier New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OCHA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ARE CASH TRANSFERS TRANSFORMING HUMANITARIAN ASSISTANCE? FIELD PERSPECTIVES. FUTURE DIRECTION?</dc:title>
  <dc:creator>OCHA</dc:creator>
  <cp:lastModifiedBy>BHOYROO</cp:lastModifiedBy>
  <cp:revision>430</cp:revision>
  <cp:lastPrinted>2017-05-31T09:50:17Z</cp:lastPrinted>
  <dcterms:created xsi:type="dcterms:W3CDTF">2015-12-14T17:21:15Z</dcterms:created>
  <dcterms:modified xsi:type="dcterms:W3CDTF">2017-09-29T09:26:32Z</dcterms:modified>
</cp:coreProperties>
</file>