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9" r:id="rId2"/>
    <p:sldId id="559" r:id="rId3"/>
    <p:sldId id="525" r:id="rId4"/>
    <p:sldId id="526" r:id="rId5"/>
    <p:sldId id="561" r:id="rId6"/>
    <p:sldId id="530" r:id="rId7"/>
    <p:sldId id="562" r:id="rId8"/>
    <p:sldId id="563" r:id="rId9"/>
    <p:sldId id="534" r:id="rId10"/>
    <p:sldId id="549" r:id="rId11"/>
    <p:sldId id="564" r:id="rId12"/>
    <p:sldId id="545" r:id="rId13"/>
    <p:sldId id="566" r:id="rId14"/>
    <p:sldId id="567" r:id="rId15"/>
    <p:sldId id="568" r:id="rId16"/>
    <p:sldId id="569" r:id="rId17"/>
    <p:sldId id="570" r:id="rId18"/>
    <p:sldId id="572" r:id="rId19"/>
    <p:sldId id="571" r:id="rId20"/>
    <p:sldId id="540"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DONALD" initial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BE1213"/>
    <a:srgbClr val="BF0000"/>
    <a:srgbClr val="B92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89978" autoAdjust="0"/>
  </p:normalViewPr>
  <p:slideViewPr>
    <p:cSldViewPr>
      <p:cViewPr varScale="1">
        <p:scale>
          <a:sx n="110" d="100"/>
          <a:sy n="110" d="100"/>
        </p:scale>
        <p:origin x="816"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4E73EF8-FE70-4A50-8A8C-5EFB341E4494}" type="datetimeFigureOut">
              <a:rPr lang="en-GB" smtClean="0"/>
              <a:t>26/09/2017</a:t>
            </a:fld>
            <a:endParaRPr lang="en-GB"/>
          </a:p>
        </p:txBody>
      </p:sp>
      <p:sp>
        <p:nvSpPr>
          <p:cNvPr id="4" name="Footer Placeholder 3"/>
          <p:cNvSpPr>
            <a:spLocks noGrp="1"/>
          </p:cNvSpPr>
          <p:nvPr>
            <p:ph type="ftr" sz="quarter" idx="2"/>
          </p:nvPr>
        </p:nvSpPr>
        <p:spPr>
          <a:xfrm>
            <a:off x="0" y="9429751"/>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1"/>
            <a:ext cx="2946400" cy="496888"/>
          </a:xfrm>
          <a:prstGeom prst="rect">
            <a:avLst/>
          </a:prstGeom>
        </p:spPr>
        <p:txBody>
          <a:bodyPr vert="horz" lIns="91440" tIns="45720" rIns="91440" bIns="45720" rtlCol="0" anchor="b"/>
          <a:lstStyle>
            <a:lvl1pPr algn="r">
              <a:defRPr sz="1200"/>
            </a:lvl1pPr>
          </a:lstStyle>
          <a:p>
            <a:fld id="{53C91E49-BC35-4DF4-9B3A-E54BF4F59ED6}" type="slidenum">
              <a:rPr lang="en-GB" smtClean="0"/>
              <a:t>‹#›</a:t>
            </a:fld>
            <a:endParaRPr lang="en-GB"/>
          </a:p>
        </p:txBody>
      </p:sp>
    </p:spTree>
    <p:extLst>
      <p:ext uri="{BB962C8B-B14F-4D97-AF65-F5344CB8AC3E}">
        <p14:creationId xmlns:p14="http://schemas.microsoft.com/office/powerpoint/2010/main" val="3944238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F017261D-C627-464C-8569-EDD62B3E97B3}" type="datetimeFigureOut">
              <a:rPr lang="en-GB" smtClean="0"/>
              <a:t>26/09/2017</a:t>
            </a:fld>
            <a:endParaRPr lang="en-GB" dirty="0"/>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538AC2B7-2397-41F0-BC7D-9ADCEEA1B3D9}" type="slidenum">
              <a:rPr lang="en-GB" smtClean="0"/>
              <a:t>‹#›</a:t>
            </a:fld>
            <a:endParaRPr lang="en-GB" dirty="0"/>
          </a:p>
        </p:txBody>
      </p:sp>
    </p:spTree>
    <p:extLst>
      <p:ext uri="{BB962C8B-B14F-4D97-AF65-F5344CB8AC3E}">
        <p14:creationId xmlns:p14="http://schemas.microsoft.com/office/powerpoint/2010/main" val="240315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3F1152E-DA55-4166-AA70-7C6AF3C9651F}" type="datetimeFigureOut">
              <a:rPr lang="en-GB" smtClean="0"/>
              <a:t>26/09/2017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574B87-FD01-4401-BDD7-78383E2FFFAE}" type="slidenum">
              <a:rPr lang="en-GB" smtClean="0"/>
              <a:t>‹#›</a:t>
            </a:fld>
            <a:endParaRPr lang="en-GB" dirty="0"/>
          </a:p>
        </p:txBody>
      </p:sp>
    </p:spTree>
    <p:extLst>
      <p:ext uri="{BB962C8B-B14F-4D97-AF65-F5344CB8AC3E}">
        <p14:creationId xmlns:p14="http://schemas.microsoft.com/office/powerpoint/2010/main" val="159723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F1152E-DA55-4166-AA70-7C6AF3C9651F}" type="datetimeFigureOut">
              <a:rPr lang="en-GB" smtClean="0"/>
              <a:t>26/09/2017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574B87-FD01-4401-BDD7-78383E2FFFAE}" type="slidenum">
              <a:rPr lang="en-GB" smtClean="0"/>
              <a:t>‹#›</a:t>
            </a:fld>
            <a:endParaRPr lang="en-GB" dirty="0"/>
          </a:p>
        </p:txBody>
      </p:sp>
    </p:spTree>
    <p:extLst>
      <p:ext uri="{BB962C8B-B14F-4D97-AF65-F5344CB8AC3E}">
        <p14:creationId xmlns:p14="http://schemas.microsoft.com/office/powerpoint/2010/main" val="242592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F1152E-DA55-4166-AA70-7C6AF3C9651F}" type="datetimeFigureOut">
              <a:rPr lang="en-GB" smtClean="0"/>
              <a:t>26/09/2017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574B87-FD01-4401-BDD7-78383E2FFFAE}" type="slidenum">
              <a:rPr lang="en-GB" smtClean="0"/>
              <a:t>‹#›</a:t>
            </a:fld>
            <a:endParaRPr lang="en-GB" dirty="0"/>
          </a:p>
        </p:txBody>
      </p:sp>
    </p:spTree>
    <p:extLst>
      <p:ext uri="{BB962C8B-B14F-4D97-AF65-F5344CB8AC3E}">
        <p14:creationId xmlns:p14="http://schemas.microsoft.com/office/powerpoint/2010/main" val="78872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F1152E-DA55-4166-AA70-7C6AF3C9651F}" type="datetimeFigureOut">
              <a:rPr lang="en-GB" smtClean="0"/>
              <a:t>26/09/2017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574B87-FD01-4401-BDD7-78383E2FFFAE}" type="slidenum">
              <a:rPr lang="en-GB" smtClean="0"/>
              <a:t>‹#›</a:t>
            </a:fld>
            <a:endParaRPr lang="en-GB" dirty="0"/>
          </a:p>
        </p:txBody>
      </p:sp>
    </p:spTree>
    <p:extLst>
      <p:ext uri="{BB962C8B-B14F-4D97-AF65-F5344CB8AC3E}">
        <p14:creationId xmlns:p14="http://schemas.microsoft.com/office/powerpoint/2010/main" val="7859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1152E-DA55-4166-AA70-7C6AF3C9651F}" type="datetimeFigureOut">
              <a:rPr lang="en-GB" smtClean="0"/>
              <a:t>26/09/2017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574B87-FD01-4401-BDD7-78383E2FFFAE}" type="slidenum">
              <a:rPr lang="en-GB" smtClean="0"/>
              <a:t>‹#›</a:t>
            </a:fld>
            <a:endParaRPr lang="en-GB" dirty="0"/>
          </a:p>
        </p:txBody>
      </p:sp>
    </p:spTree>
    <p:extLst>
      <p:ext uri="{BB962C8B-B14F-4D97-AF65-F5344CB8AC3E}">
        <p14:creationId xmlns:p14="http://schemas.microsoft.com/office/powerpoint/2010/main" val="91200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3F1152E-DA55-4166-AA70-7C6AF3C9651F}" type="datetimeFigureOut">
              <a:rPr lang="en-GB" smtClean="0"/>
              <a:t>26/09/2017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574B87-FD01-4401-BDD7-78383E2FFFAE}" type="slidenum">
              <a:rPr lang="en-GB" smtClean="0"/>
              <a:t>‹#›</a:t>
            </a:fld>
            <a:endParaRPr lang="en-GB" dirty="0"/>
          </a:p>
        </p:txBody>
      </p:sp>
    </p:spTree>
    <p:extLst>
      <p:ext uri="{BB962C8B-B14F-4D97-AF65-F5344CB8AC3E}">
        <p14:creationId xmlns:p14="http://schemas.microsoft.com/office/powerpoint/2010/main" val="330671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3F1152E-DA55-4166-AA70-7C6AF3C9651F}" type="datetimeFigureOut">
              <a:rPr lang="en-GB" smtClean="0"/>
              <a:t>26/09/2017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574B87-FD01-4401-BDD7-78383E2FFFAE}" type="slidenum">
              <a:rPr lang="en-GB" smtClean="0"/>
              <a:t>‹#›</a:t>
            </a:fld>
            <a:endParaRPr lang="en-GB" dirty="0"/>
          </a:p>
        </p:txBody>
      </p:sp>
    </p:spTree>
    <p:extLst>
      <p:ext uri="{BB962C8B-B14F-4D97-AF65-F5344CB8AC3E}">
        <p14:creationId xmlns:p14="http://schemas.microsoft.com/office/powerpoint/2010/main" val="299901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3F1152E-DA55-4166-AA70-7C6AF3C9651F}" type="datetimeFigureOut">
              <a:rPr lang="en-GB" smtClean="0"/>
              <a:t>26/09/2017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0574B87-FD01-4401-BDD7-78383E2FFFAE}" type="slidenum">
              <a:rPr lang="en-GB" smtClean="0"/>
              <a:t>‹#›</a:t>
            </a:fld>
            <a:endParaRPr lang="en-GB" dirty="0"/>
          </a:p>
        </p:txBody>
      </p:sp>
    </p:spTree>
    <p:extLst>
      <p:ext uri="{BB962C8B-B14F-4D97-AF65-F5344CB8AC3E}">
        <p14:creationId xmlns:p14="http://schemas.microsoft.com/office/powerpoint/2010/main" val="1059847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1152E-DA55-4166-AA70-7C6AF3C9651F}" type="datetimeFigureOut">
              <a:rPr lang="en-GB" smtClean="0"/>
              <a:t>26/09/2017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0574B87-FD01-4401-BDD7-78383E2FFFAE}" type="slidenum">
              <a:rPr lang="en-GB" smtClean="0"/>
              <a:t>‹#›</a:t>
            </a:fld>
            <a:endParaRPr lang="en-GB" dirty="0"/>
          </a:p>
        </p:txBody>
      </p:sp>
    </p:spTree>
    <p:extLst>
      <p:ext uri="{BB962C8B-B14F-4D97-AF65-F5344CB8AC3E}">
        <p14:creationId xmlns:p14="http://schemas.microsoft.com/office/powerpoint/2010/main" val="362031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1152E-DA55-4166-AA70-7C6AF3C9651F}" type="datetimeFigureOut">
              <a:rPr lang="en-GB" smtClean="0"/>
              <a:t>26/09/2017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574B87-FD01-4401-BDD7-78383E2FFFAE}" type="slidenum">
              <a:rPr lang="en-GB" smtClean="0"/>
              <a:t>‹#›</a:t>
            </a:fld>
            <a:endParaRPr lang="en-GB" dirty="0"/>
          </a:p>
        </p:txBody>
      </p:sp>
    </p:spTree>
    <p:extLst>
      <p:ext uri="{BB962C8B-B14F-4D97-AF65-F5344CB8AC3E}">
        <p14:creationId xmlns:p14="http://schemas.microsoft.com/office/powerpoint/2010/main" val="316949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1152E-DA55-4166-AA70-7C6AF3C9651F}" type="datetimeFigureOut">
              <a:rPr lang="en-GB" smtClean="0"/>
              <a:t>26/09/2017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574B87-FD01-4401-BDD7-78383E2FFFAE}" type="slidenum">
              <a:rPr lang="en-GB" smtClean="0"/>
              <a:t>‹#›</a:t>
            </a:fld>
            <a:endParaRPr lang="en-GB" dirty="0"/>
          </a:p>
        </p:txBody>
      </p:sp>
    </p:spTree>
    <p:extLst>
      <p:ext uri="{BB962C8B-B14F-4D97-AF65-F5344CB8AC3E}">
        <p14:creationId xmlns:p14="http://schemas.microsoft.com/office/powerpoint/2010/main" val="313269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1152E-DA55-4166-AA70-7C6AF3C9651F}" type="datetimeFigureOut">
              <a:rPr lang="en-GB" smtClean="0"/>
              <a:t>26/09/2017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574B87-FD01-4401-BDD7-78383E2FFFAE}" type="slidenum">
              <a:rPr lang="en-GB" smtClean="0"/>
              <a:t>‹#›</a:t>
            </a:fld>
            <a:endParaRPr lang="en-GB" dirty="0"/>
          </a:p>
        </p:txBody>
      </p:sp>
    </p:spTree>
    <p:extLst>
      <p:ext uri="{BB962C8B-B14F-4D97-AF65-F5344CB8AC3E}">
        <p14:creationId xmlns:p14="http://schemas.microsoft.com/office/powerpoint/2010/main" val="3210905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youtube.com/channel/UC-tRLCM50a2ihhafscLh8YQ" TargetMode="External"/><Relationship Id="rId5" Type="http://schemas.openxmlformats.org/officeDocument/2006/relationships/hyperlink" Target="http://www.deliveraidbetter.org/" TargetMode="External"/><Relationship Id="rId4" Type="http://schemas.openxmlformats.org/officeDocument/2006/relationships/hyperlink" Target="mailto:p2psupport@u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628800"/>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86000" y="1882423"/>
            <a:ext cx="4572000" cy="3093154"/>
          </a:xfrm>
          <a:prstGeom prst="rect">
            <a:avLst/>
          </a:prstGeom>
        </p:spPr>
        <p:txBody>
          <a:bodyPr>
            <a:spAutoFit/>
          </a:bodyPr>
          <a:lstStyle/>
          <a:p>
            <a:pPr lvl="0" algn="ctr"/>
            <a:r>
              <a:rPr lang="en-GB" sz="2800" b="1" dirty="0">
                <a:solidFill>
                  <a:prstClr val="black">
                    <a:lumMod val="75000"/>
                    <a:lumOff val="25000"/>
                  </a:prstClr>
                </a:solidFill>
                <a:cs typeface="Arial" panose="020B0604020202020204" pitchFamily="34" charset="0"/>
              </a:rPr>
              <a:t>Webinar series </a:t>
            </a:r>
          </a:p>
          <a:p>
            <a:pPr lvl="0" algn="ctr"/>
            <a:endParaRPr lang="en-GB" sz="700" b="1" dirty="0">
              <a:solidFill>
                <a:prstClr val="black">
                  <a:lumMod val="75000"/>
                  <a:lumOff val="25000"/>
                </a:prstClr>
              </a:solidFill>
              <a:cs typeface="Arial" panose="020B0604020202020204" pitchFamily="34" charset="0"/>
            </a:endParaRPr>
          </a:p>
          <a:p>
            <a:pPr lvl="0" algn="ctr"/>
            <a:r>
              <a:rPr lang="en-GB" sz="2400" b="1" dirty="0">
                <a:solidFill>
                  <a:prstClr val="black">
                    <a:lumMod val="75000"/>
                    <a:lumOff val="25000"/>
                  </a:prstClr>
                </a:solidFill>
                <a:cs typeface="Arial" panose="020B0604020202020204" pitchFamily="34" charset="0"/>
              </a:rPr>
              <a:t>Wednesday 13 September 2017</a:t>
            </a:r>
          </a:p>
          <a:p>
            <a:pPr lvl="0" algn="ctr"/>
            <a:endParaRPr lang="en-US" sz="2000" b="1" dirty="0">
              <a:solidFill>
                <a:prstClr val="black">
                  <a:lumMod val="75000"/>
                  <a:lumOff val="25000"/>
                </a:prstClr>
              </a:solidFill>
              <a:cs typeface="Arial" panose="020B0604020202020204" pitchFamily="34" charset="0"/>
            </a:endParaRPr>
          </a:p>
          <a:p>
            <a:pPr lvl="0" algn="ctr"/>
            <a:endParaRPr lang="en-GB" sz="2000" b="1" dirty="0">
              <a:solidFill>
                <a:prstClr val="black">
                  <a:lumMod val="75000"/>
                  <a:lumOff val="25000"/>
                </a:prstClr>
              </a:solidFill>
              <a:cs typeface="Arial" panose="020B0604020202020204" pitchFamily="34" charset="0"/>
            </a:endParaRPr>
          </a:p>
          <a:p>
            <a:pPr lvl="0" algn="ctr"/>
            <a:r>
              <a:rPr lang="en-US" sz="3200" b="1" dirty="0">
                <a:solidFill>
                  <a:srgbClr val="BF0000"/>
                </a:solidFill>
                <a:cs typeface="Arial" panose="020B0604020202020204" pitchFamily="34" charset="0"/>
              </a:rPr>
              <a:t>Local actors as equal and strategic partners</a:t>
            </a:r>
            <a:r>
              <a:rPr lang="fr-CH" sz="3200" b="1" dirty="0">
                <a:solidFill>
                  <a:srgbClr val="BF0000"/>
                </a:solidFill>
                <a:cs typeface="Arial" panose="020B0604020202020204" pitchFamily="34" charset="0"/>
              </a:rPr>
              <a:t>?</a:t>
            </a:r>
          </a:p>
          <a:p>
            <a:pPr lvl="0" algn="ctr"/>
            <a:r>
              <a:rPr lang="fr-CH" sz="3200" b="1" dirty="0">
                <a:solidFill>
                  <a:srgbClr val="BF0000"/>
                </a:solidFill>
                <a:cs typeface="Arial" panose="020B0604020202020204" pitchFamily="34" charset="0"/>
              </a:rPr>
              <a:t>Field perspectives</a:t>
            </a:r>
            <a:endParaRPr lang="en-US" sz="3200" b="1" dirty="0">
              <a:solidFill>
                <a:srgbClr val="BF0000"/>
              </a:solidFill>
              <a:cs typeface="Arial" panose="020B0604020202020204" pitchFamily="34" charset="0"/>
            </a:endParaRPr>
          </a:p>
        </p:txBody>
      </p:sp>
    </p:spTree>
    <p:extLst>
      <p:ext uri="{BB962C8B-B14F-4D97-AF65-F5344CB8AC3E}">
        <p14:creationId xmlns:p14="http://schemas.microsoft.com/office/powerpoint/2010/main" val="248828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5"/>
          <p:cNvSpPr txBox="1"/>
          <p:nvPr/>
        </p:nvSpPr>
        <p:spPr>
          <a:xfrm>
            <a:off x="467544" y="2447399"/>
            <a:ext cx="8437013" cy="3785652"/>
          </a:xfrm>
          <a:prstGeom prst="rect">
            <a:avLst/>
          </a:prstGeom>
          <a:solidFill>
            <a:schemeClr val="bg1">
              <a:alpha val="93000"/>
            </a:schemeClr>
          </a:solidFill>
          <a:ln w="28575">
            <a:noFill/>
          </a:ln>
        </p:spPr>
        <p:txBody>
          <a:bodyPr wrap="square" rtlCol="0">
            <a:spAutoFit/>
          </a:bodyPr>
          <a:lstStyle/>
          <a:p>
            <a:r>
              <a:rPr lang="en-US" sz="2000" dirty="0">
                <a:latin typeface="Arial" panose="020B0604020202020204" pitchFamily="34" charset="0"/>
                <a:cs typeface="Arial" panose="020B0604020202020204" pitchFamily="34" charset="0"/>
              </a:rPr>
              <a:t>- Networking and coordination between local actors </a:t>
            </a:r>
            <a:br>
              <a:rPr lang="en-US" sz="2000" dirty="0">
                <a:latin typeface="Arial" panose="020B0604020202020204" pitchFamily="34" charset="0"/>
                <a:cs typeface="Arial" panose="020B0604020202020204" pitchFamily="34" charset="0"/>
              </a:rPr>
            </a:br>
            <a:r>
              <a:rPr lang="en-US" sz="2000" i="1" dirty="0" err="1">
                <a:solidFill>
                  <a:schemeClr val="bg1">
                    <a:lumMod val="65000"/>
                  </a:schemeClr>
                </a:solidFill>
                <a:latin typeface="Arial" panose="020B0604020202020204" pitchFamily="34" charset="0"/>
                <a:cs typeface="Arial" panose="020B0604020202020204" pitchFamily="34" charset="0"/>
              </a:rPr>
              <a:t>Eg</a:t>
            </a:r>
            <a:r>
              <a:rPr lang="en-US" sz="2000" i="1" dirty="0">
                <a:solidFill>
                  <a:schemeClr val="bg1">
                    <a:lumMod val="65000"/>
                  </a:schemeClr>
                </a:solidFill>
                <a:latin typeface="Arial" panose="020B0604020202020204" pitchFamily="34" charset="0"/>
                <a:cs typeface="Arial" panose="020B0604020202020204" pitchFamily="34" charset="0"/>
              </a:rPr>
              <a:t>: Local NGO Forum in Lebanon</a:t>
            </a:r>
            <a:br>
              <a:rPr lang="en-US" sz="2000" i="1" dirty="0">
                <a:latin typeface="Arial" panose="020B0604020202020204" pitchFamily="34" charset="0"/>
                <a:cs typeface="Arial" panose="020B0604020202020204" pitchFamily="34" charset="0"/>
              </a:rPr>
            </a:br>
            <a:br>
              <a:rPr lang="en-US" sz="2000" i="1" dirty="0">
                <a:latin typeface="Arial" panose="020B0604020202020204" pitchFamily="34" charset="0"/>
                <a:cs typeface="Arial" panose="020B0604020202020204" pitchFamily="34" charset="0"/>
              </a:rPr>
            </a:b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Including local actors in all coordination mechanisms</a:t>
            </a:r>
            <a:br>
              <a:rPr lang="en-US" sz="2000" dirty="0">
                <a:latin typeface="Arial" panose="020B0604020202020204" pitchFamily="34" charset="0"/>
                <a:cs typeface="Arial" panose="020B0604020202020204" pitchFamily="34" charset="0"/>
              </a:rPr>
            </a:br>
            <a:r>
              <a:rPr lang="en-US" sz="2000" i="1" dirty="0" err="1">
                <a:solidFill>
                  <a:schemeClr val="bg1">
                    <a:lumMod val="65000"/>
                  </a:schemeClr>
                </a:solidFill>
                <a:latin typeface="Arial" panose="020B0604020202020204" pitchFamily="34" charset="0"/>
                <a:cs typeface="Arial" panose="020B0604020202020204" pitchFamily="34" charset="0"/>
              </a:rPr>
              <a:t>Eg</a:t>
            </a:r>
            <a:r>
              <a:rPr lang="en-US" sz="2000" i="1" dirty="0">
                <a:solidFill>
                  <a:schemeClr val="bg1">
                    <a:lumMod val="65000"/>
                  </a:schemeClr>
                </a:solidFill>
                <a:latin typeface="Arial" panose="020B0604020202020204" pitchFamily="34" charset="0"/>
                <a:cs typeface="Arial" panose="020B0604020202020204" pitchFamily="34" charset="0"/>
              </a:rPr>
              <a:t>: Mapping of the committees by the LNGOs</a:t>
            </a:r>
            <a:br>
              <a:rPr lang="en-US" sz="2000" i="1" dirty="0">
                <a:latin typeface="Arial" panose="020B0604020202020204" pitchFamily="34" charset="0"/>
                <a:cs typeface="Arial" panose="020B0604020202020204" pitchFamily="34" charset="0"/>
              </a:rPr>
            </a:br>
            <a:br>
              <a:rPr lang="en-US" sz="2000" i="1" dirty="0">
                <a:latin typeface="Arial" panose="020B0604020202020204" pitchFamily="34" charset="0"/>
                <a:cs typeface="Arial" panose="020B0604020202020204" pitchFamily="34" charset="0"/>
              </a:rPr>
            </a:b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Using the expertise of local actors at the sectoral level</a:t>
            </a:r>
            <a:br>
              <a:rPr lang="en-US" sz="2000" dirty="0">
                <a:latin typeface="Arial" panose="020B0604020202020204" pitchFamily="34" charset="0"/>
                <a:cs typeface="Arial" panose="020B0604020202020204" pitchFamily="34" charset="0"/>
              </a:rPr>
            </a:br>
            <a:r>
              <a:rPr lang="en-US" sz="2000" i="1" dirty="0" err="1">
                <a:solidFill>
                  <a:schemeClr val="bg1">
                    <a:lumMod val="65000"/>
                  </a:schemeClr>
                </a:solidFill>
                <a:latin typeface="Arial" panose="020B0604020202020204" pitchFamily="34" charset="0"/>
                <a:cs typeface="Arial" panose="020B0604020202020204" pitchFamily="34" charset="0"/>
              </a:rPr>
              <a:t>Eg</a:t>
            </a:r>
            <a:r>
              <a:rPr lang="en-US" sz="2000" i="1" dirty="0">
                <a:solidFill>
                  <a:schemeClr val="bg1">
                    <a:lumMod val="65000"/>
                  </a:schemeClr>
                </a:solidFill>
                <a:latin typeface="Arial" panose="020B0604020202020204" pitchFamily="34" charset="0"/>
                <a:cs typeface="Arial" panose="020B0604020202020204" pitchFamily="34" charset="0"/>
              </a:rPr>
              <a:t>: Local NGO sectoral focal points</a:t>
            </a:r>
            <a:br>
              <a:rPr lang="en-US" sz="2000" i="1" dirty="0">
                <a:latin typeface="Arial" panose="020B0604020202020204" pitchFamily="34" charset="0"/>
                <a:cs typeface="Arial" panose="020B0604020202020204" pitchFamily="34" charset="0"/>
              </a:rPr>
            </a:br>
            <a:br>
              <a:rPr lang="en-US" sz="2000" i="1" dirty="0">
                <a:latin typeface="Arial" panose="020B0604020202020204" pitchFamily="34" charset="0"/>
                <a:cs typeface="Arial" panose="020B0604020202020204" pitchFamily="34" charset="0"/>
              </a:rPr>
            </a:br>
            <a:r>
              <a:rPr lang="en-US" sz="2000"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Identifying allies to share LNGOs voices</a:t>
            </a:r>
            <a:br>
              <a:rPr lang="en-US" sz="2000" dirty="0">
                <a:latin typeface="Arial" panose="020B0604020202020204" pitchFamily="34" charset="0"/>
                <a:cs typeface="Arial" panose="020B0604020202020204" pitchFamily="34" charset="0"/>
              </a:rPr>
            </a:br>
            <a:r>
              <a:rPr lang="en-US" sz="2000" i="1" dirty="0" err="1">
                <a:solidFill>
                  <a:schemeClr val="bg1">
                    <a:lumMod val="65000"/>
                  </a:schemeClr>
                </a:solidFill>
                <a:latin typeface="Arial" panose="020B0604020202020204" pitchFamily="34" charset="0"/>
                <a:cs typeface="Arial" panose="020B0604020202020204" pitchFamily="34" charset="0"/>
              </a:rPr>
              <a:t>Eg</a:t>
            </a:r>
            <a:r>
              <a:rPr lang="en-US" sz="2000" i="1" dirty="0">
                <a:solidFill>
                  <a:schemeClr val="bg1">
                    <a:lumMod val="65000"/>
                  </a:schemeClr>
                </a:solidFill>
                <a:latin typeface="Arial" panose="020B0604020202020204" pitchFamily="34" charset="0"/>
                <a:cs typeface="Arial" panose="020B0604020202020204" pitchFamily="34" charset="0"/>
              </a:rPr>
              <a:t>: Coordination between the Local NGO Forum and the Lebanon Humanitarian INGO Forum in Lebanon</a:t>
            </a:r>
            <a:endParaRPr lang="en-US" sz="2000" b="1" dirty="0">
              <a:solidFill>
                <a:schemeClr val="bg1">
                  <a:lumMod val="65000"/>
                </a:schemeClr>
              </a:solidFill>
            </a:endParaRPr>
          </a:p>
        </p:txBody>
      </p:sp>
      <p:sp>
        <p:nvSpPr>
          <p:cNvPr id="2" name="ZoneTexte 1"/>
          <p:cNvSpPr txBox="1"/>
          <p:nvPr/>
        </p:nvSpPr>
        <p:spPr>
          <a:xfrm>
            <a:off x="251520" y="1582745"/>
            <a:ext cx="8640960" cy="707886"/>
          </a:xfrm>
          <a:prstGeom prst="rect">
            <a:avLst/>
          </a:prstGeom>
          <a:solidFill>
            <a:schemeClr val="bg1"/>
          </a:solidFill>
        </p:spPr>
        <p:txBody>
          <a:bodyPr wrap="square" rtlCol="0">
            <a:spAutoFit/>
          </a:bodyPr>
          <a:lstStyle/>
          <a:p>
            <a:pPr algn="ctr"/>
            <a:r>
              <a:rPr lang="en-US" sz="2000" b="1" u="sng" dirty="0">
                <a:latin typeface="Arial" panose="020B0604020202020204" pitchFamily="34" charset="0"/>
                <a:cs typeface="Arial" panose="020B0604020202020204" pitchFamily="34" charset="0"/>
              </a:rPr>
              <a:t>How local &amp; national NGOs can ensure that their perspectives inform the response?</a:t>
            </a:r>
            <a:endParaRPr lang="fr-CH" sz="2000" dirty="0"/>
          </a:p>
        </p:txBody>
      </p:sp>
    </p:spTree>
    <p:extLst>
      <p:ext uri="{BB962C8B-B14F-4D97-AF65-F5344CB8AC3E}">
        <p14:creationId xmlns:p14="http://schemas.microsoft.com/office/powerpoint/2010/main" val="71153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5"/>
          <p:cNvSpPr txBox="1"/>
          <p:nvPr/>
        </p:nvSpPr>
        <p:spPr>
          <a:xfrm>
            <a:off x="611561" y="2403406"/>
            <a:ext cx="8389254" cy="2246769"/>
          </a:xfrm>
          <a:prstGeom prst="rect">
            <a:avLst/>
          </a:prstGeom>
          <a:solidFill>
            <a:schemeClr val="bg1">
              <a:alpha val="93000"/>
            </a:schemeClr>
          </a:solidFill>
          <a:ln w="28575">
            <a:noFill/>
          </a:ln>
        </p:spPr>
        <p:txBody>
          <a:bodyPr wrap="square" rtlCol="0">
            <a:spAutoFit/>
          </a:bodyPr>
          <a:lstStyle/>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Ensuring fair representation at the HCT</a:t>
            </a:r>
            <a:br>
              <a:rPr lang="en-US" sz="2000" dirty="0">
                <a:latin typeface="Arial" panose="020B0604020202020204" pitchFamily="34" charset="0"/>
                <a:cs typeface="Arial" panose="020B0604020202020204" pitchFamily="34" charset="0"/>
              </a:rPr>
            </a:br>
            <a:r>
              <a:rPr lang="en-US" sz="2000" i="1" dirty="0" err="1">
                <a:solidFill>
                  <a:schemeClr val="bg1">
                    <a:lumMod val="65000"/>
                  </a:schemeClr>
                </a:solidFill>
                <a:latin typeface="Arial" panose="020B0604020202020204" pitchFamily="34" charset="0"/>
                <a:cs typeface="Arial" panose="020B0604020202020204" pitchFamily="34" charset="0"/>
              </a:rPr>
              <a:t>Eg</a:t>
            </a:r>
            <a:r>
              <a:rPr lang="en-US" sz="2000" i="1" dirty="0">
                <a:solidFill>
                  <a:schemeClr val="bg1">
                    <a:lumMod val="65000"/>
                  </a:schemeClr>
                </a:solidFill>
                <a:latin typeface="Arial" panose="020B0604020202020204" pitchFamily="34" charset="0"/>
                <a:cs typeface="Arial" panose="020B0604020202020204" pitchFamily="34" charset="0"/>
              </a:rPr>
              <a:t>: Representation of the Lebanese NGOs (HCT – Lebanon)</a:t>
            </a:r>
            <a:br>
              <a:rPr lang="en-US" sz="2000" i="1" dirty="0">
                <a:latin typeface="Arial" panose="020B0604020202020204" pitchFamily="34" charset="0"/>
                <a:cs typeface="Arial" panose="020B0604020202020204" pitchFamily="34" charset="0"/>
              </a:rPr>
            </a:br>
            <a:br>
              <a:rPr lang="en-US" sz="2000" i="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Supporting the inclusion of LNGOs at the HCT</a:t>
            </a:r>
            <a:br>
              <a:rPr lang="en-US" sz="2000" dirty="0">
                <a:latin typeface="Arial" panose="020B0604020202020204" pitchFamily="34" charset="0"/>
                <a:cs typeface="Arial" panose="020B0604020202020204" pitchFamily="34" charset="0"/>
              </a:rPr>
            </a:br>
            <a:r>
              <a:rPr lang="en-US" sz="2000" i="1" dirty="0" err="1">
                <a:solidFill>
                  <a:schemeClr val="bg1">
                    <a:lumMod val="65000"/>
                  </a:schemeClr>
                </a:solidFill>
                <a:latin typeface="Arial" panose="020B0604020202020204" pitchFamily="34" charset="0"/>
                <a:cs typeface="Arial" panose="020B0604020202020204" pitchFamily="34" charset="0"/>
              </a:rPr>
              <a:t>Eg</a:t>
            </a:r>
            <a:r>
              <a:rPr lang="en-US" sz="2000" i="1" dirty="0">
                <a:solidFill>
                  <a:schemeClr val="bg1">
                    <a:lumMod val="65000"/>
                  </a:schemeClr>
                </a:solidFill>
                <a:latin typeface="Arial" panose="020B0604020202020204" pitchFamily="34" charset="0"/>
                <a:cs typeface="Arial" panose="020B0604020202020204" pitchFamily="34" charset="0"/>
              </a:rPr>
              <a:t>: INGOs role in the revision of the HCT TORs in Lebanon.</a:t>
            </a:r>
          </a:p>
          <a:p>
            <a:endParaRPr lang="en-US" sz="2000" b="1" dirty="0">
              <a:solidFill>
                <a:schemeClr val="bg1">
                  <a:lumMod val="65000"/>
                </a:schemeClr>
              </a:solidFill>
            </a:endParaRPr>
          </a:p>
        </p:txBody>
      </p:sp>
      <p:sp>
        <p:nvSpPr>
          <p:cNvPr id="13" name="TekstSylinder 2"/>
          <p:cNvSpPr txBox="1"/>
          <p:nvPr/>
        </p:nvSpPr>
        <p:spPr>
          <a:xfrm>
            <a:off x="179513" y="1675072"/>
            <a:ext cx="8064895" cy="553998"/>
          </a:xfrm>
          <a:prstGeom prst="rect">
            <a:avLst/>
          </a:prstGeom>
          <a:solidFill>
            <a:schemeClr val="bg1"/>
          </a:solidFill>
        </p:spPr>
        <p:txBody>
          <a:bodyPr wrap="square" rtlCol="0">
            <a:spAutoFit/>
          </a:bodyPr>
          <a:lstStyle/>
          <a:p>
            <a:pPr algn="ctr">
              <a:lnSpc>
                <a:spcPct val="150000"/>
              </a:lnSpc>
              <a:spcAft>
                <a:spcPts val="1200"/>
              </a:spcAft>
            </a:pPr>
            <a:r>
              <a:rPr lang="en-US" sz="2000" b="1" u="sng" dirty="0">
                <a:latin typeface="Arial" panose="020B0604020202020204" pitchFamily="34" charset="0"/>
                <a:cs typeface="Arial" panose="020B0604020202020204" pitchFamily="34" charset="0"/>
              </a:rPr>
              <a:t>Contribution of the other parts of the system to inclusion</a:t>
            </a:r>
            <a:endParaRPr lang="en-GB" sz="2000" b="1" u="sng" dirty="0"/>
          </a:p>
        </p:txBody>
      </p:sp>
    </p:spTree>
    <p:extLst>
      <p:ext uri="{BB962C8B-B14F-4D97-AF65-F5344CB8AC3E}">
        <p14:creationId xmlns:p14="http://schemas.microsoft.com/office/powerpoint/2010/main" val="2433603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9006" y="2777030"/>
            <a:ext cx="7937630" cy="1815882"/>
          </a:xfrm>
          <a:prstGeom prst="rect">
            <a:avLst/>
          </a:prstGeom>
          <a:solidFill>
            <a:schemeClr val="bg1">
              <a:alpha val="93000"/>
            </a:schemeClr>
          </a:solidFill>
          <a:ln w="28575">
            <a:noFill/>
          </a:ln>
        </p:spPr>
        <p:txBody>
          <a:bodyPr wrap="square" rtlCol="0">
            <a:spAutoFit/>
          </a:bodyPr>
          <a:lstStyle/>
          <a:p>
            <a:pPr algn="ctr"/>
            <a:endParaRPr lang="en-US" sz="2800" b="1" dirty="0">
              <a:solidFill>
                <a:srgbClr val="BE1213"/>
              </a:solidFill>
            </a:endParaRPr>
          </a:p>
          <a:p>
            <a:pPr algn="ctr"/>
            <a:r>
              <a:rPr lang="en-US" sz="2800" b="1" dirty="0">
                <a:solidFill>
                  <a:srgbClr val="BE1213"/>
                </a:solidFill>
              </a:rPr>
              <a:t>What are some lessons learned in areas such as representation, participation, language &amp; funding?</a:t>
            </a:r>
          </a:p>
          <a:p>
            <a:pPr algn="ctr"/>
            <a:r>
              <a:rPr lang="en-US" sz="2800" b="1" dirty="0">
                <a:solidFill>
                  <a:srgbClr val="BE1213"/>
                </a:solidFill>
              </a:rPr>
              <a:t> </a:t>
            </a:r>
            <a:endParaRPr lang="en-US" sz="2800" dirty="0">
              <a:solidFill>
                <a:prstClr val="black"/>
              </a:solidFill>
              <a:latin typeface="+mj-lt"/>
              <a:cs typeface="Arial" panose="020B0604020202020204" pitchFamily="34" charset="0"/>
            </a:endParaRPr>
          </a:p>
        </p:txBody>
      </p:sp>
    </p:spTree>
    <p:extLst>
      <p:ext uri="{BB962C8B-B14F-4D97-AF65-F5344CB8AC3E}">
        <p14:creationId xmlns:p14="http://schemas.microsoft.com/office/powerpoint/2010/main" val="2925927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5"/>
          <p:cNvSpPr txBox="1"/>
          <p:nvPr/>
        </p:nvSpPr>
        <p:spPr>
          <a:xfrm>
            <a:off x="323528" y="1818040"/>
            <a:ext cx="8745633" cy="4401205"/>
          </a:xfrm>
          <a:prstGeom prst="rect">
            <a:avLst/>
          </a:prstGeom>
          <a:solidFill>
            <a:schemeClr val="bg1">
              <a:alpha val="93000"/>
            </a:schemeClr>
          </a:solidFill>
          <a:ln w="28575">
            <a:noFill/>
          </a:ln>
        </p:spPr>
        <p:txBody>
          <a:bodyPr wrap="square" rtlCol="0">
            <a:spAutoFit/>
          </a:bodyPr>
          <a:lstStyle/>
          <a:p>
            <a:r>
              <a:rPr lang="en-US" sz="2000" dirty="0">
                <a:latin typeface="Arial" panose="020B0604020202020204" pitchFamily="34" charset="0"/>
                <a:cs typeface="Arial" panose="020B0604020202020204" pitchFamily="34" charset="0"/>
              </a:rPr>
              <a:t>1. Language is not always a barrier: our approach needs to adapt to the local context. </a:t>
            </a:r>
            <a:br>
              <a:rPr lang="en-US" sz="2000" dirty="0">
                <a:latin typeface="Arial" panose="020B0604020202020204" pitchFamily="34" charset="0"/>
                <a:cs typeface="Arial" panose="020B0604020202020204" pitchFamily="34" charset="0"/>
              </a:rPr>
            </a:br>
            <a:r>
              <a:rPr lang="en-US" sz="2000" i="1" dirty="0">
                <a:solidFill>
                  <a:schemeClr val="bg1">
                    <a:lumMod val="65000"/>
                  </a:schemeClr>
                </a:solidFill>
                <a:latin typeface="Arial" panose="020B0604020202020204" pitchFamily="34" charset="0"/>
                <a:cs typeface="Arial" panose="020B0604020202020204" pitchFamily="34" charset="0"/>
              </a:rPr>
              <a:t>Example: Regional coordination groups in Lebanon, using Arabic</a:t>
            </a:r>
            <a:r>
              <a:rPr lang="en-US" sz="2000" i="1" dirty="0">
                <a:latin typeface="Arial" panose="020B0604020202020204" pitchFamily="34" charset="0"/>
                <a:cs typeface="Arial" panose="020B0604020202020204" pitchFamily="34" charset="0"/>
              </a:rPr>
              <a:t>. </a:t>
            </a:r>
            <a:br>
              <a:rPr lang="en-US" sz="2000" i="1" dirty="0">
                <a:latin typeface="Arial" panose="020B0604020202020204" pitchFamily="34" charset="0"/>
                <a:cs typeface="Arial" panose="020B0604020202020204" pitchFamily="34" charset="0"/>
              </a:rPr>
            </a:br>
            <a:br>
              <a:rPr lang="en-US" sz="2000" i="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2. Local NGOs can cope with limited liaison resources through coordination and networking.</a:t>
            </a:r>
            <a:br>
              <a:rPr lang="en-US" sz="2000" dirty="0">
                <a:latin typeface="Arial" panose="020B0604020202020204" pitchFamily="34" charset="0"/>
                <a:cs typeface="Arial" panose="020B0604020202020204" pitchFamily="34" charset="0"/>
              </a:rPr>
            </a:br>
            <a:r>
              <a:rPr lang="en-US" sz="2000" i="1" dirty="0">
                <a:solidFill>
                  <a:schemeClr val="bg1">
                    <a:lumMod val="65000"/>
                  </a:schemeClr>
                </a:solidFill>
                <a:latin typeface="Arial" panose="020B0604020202020204" pitchFamily="34" charset="0"/>
                <a:cs typeface="Arial" panose="020B0604020202020204" pitchFamily="34" charset="0"/>
              </a:rPr>
              <a:t>Example: Local NGO Forum Focal Point in Lebanon</a:t>
            </a:r>
            <a:br>
              <a:rPr lang="en-US" sz="2000" i="1" dirty="0">
                <a:latin typeface="Arial" panose="020B0604020202020204" pitchFamily="34" charset="0"/>
                <a:cs typeface="Arial" panose="020B0604020202020204" pitchFamily="34" charset="0"/>
              </a:rPr>
            </a:br>
            <a:br>
              <a:rPr lang="en-US" sz="2000" i="1"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3. Local and national actors require fair and sustainable relationships with their international counterparts</a:t>
            </a:r>
            <a:br>
              <a:rPr lang="en-US" sz="2000" dirty="0">
                <a:latin typeface="Arial" panose="020B0604020202020204" pitchFamily="34" charset="0"/>
                <a:cs typeface="Arial" panose="020B0604020202020204" pitchFamily="34" charset="0"/>
              </a:rPr>
            </a:br>
            <a:r>
              <a:rPr lang="en-US" sz="2000" i="1" dirty="0">
                <a:solidFill>
                  <a:schemeClr val="bg1">
                    <a:lumMod val="65000"/>
                  </a:schemeClr>
                </a:solidFill>
                <a:latin typeface="Arial" panose="020B0604020202020204" pitchFamily="34" charset="0"/>
                <a:cs typeface="Arial" panose="020B0604020202020204" pitchFamily="34" charset="0"/>
              </a:rPr>
              <a:t>Example: Partnerships between local and international NGOs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4. Access to direct funding is a driver of localization</a:t>
            </a:r>
            <a:br>
              <a:rPr lang="en-US" sz="2000" dirty="0">
                <a:latin typeface="Arial" panose="020B0604020202020204" pitchFamily="34" charset="0"/>
                <a:cs typeface="Arial" panose="020B0604020202020204" pitchFamily="34" charset="0"/>
              </a:rPr>
            </a:br>
            <a:r>
              <a:rPr lang="en-US" sz="2000" i="1" dirty="0">
                <a:solidFill>
                  <a:schemeClr val="bg1">
                    <a:lumMod val="65000"/>
                  </a:schemeClr>
                </a:solidFill>
                <a:latin typeface="Arial" panose="020B0604020202020204" pitchFamily="34" charset="0"/>
                <a:cs typeface="Arial" panose="020B0604020202020204" pitchFamily="34" charset="0"/>
              </a:rPr>
              <a:t>Example: Lebanon Humanitarian Fund</a:t>
            </a:r>
            <a:endParaRPr lang="en-US" sz="2000" b="1" dirty="0">
              <a:solidFill>
                <a:schemeClr val="bg1">
                  <a:lumMod val="65000"/>
                </a:schemeClr>
              </a:solidFill>
            </a:endParaRPr>
          </a:p>
        </p:txBody>
      </p:sp>
    </p:spTree>
    <p:extLst>
      <p:ext uri="{BB962C8B-B14F-4D97-AF65-F5344CB8AC3E}">
        <p14:creationId xmlns:p14="http://schemas.microsoft.com/office/powerpoint/2010/main" val="82022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9007" y="2899892"/>
            <a:ext cx="7937630" cy="1384995"/>
          </a:xfrm>
          <a:prstGeom prst="rect">
            <a:avLst/>
          </a:prstGeom>
          <a:solidFill>
            <a:schemeClr val="bg1">
              <a:alpha val="93000"/>
            </a:schemeClr>
          </a:solidFill>
          <a:ln w="28575">
            <a:noFill/>
          </a:ln>
        </p:spPr>
        <p:txBody>
          <a:bodyPr wrap="square" rtlCol="0">
            <a:spAutoFit/>
          </a:bodyPr>
          <a:lstStyle/>
          <a:p>
            <a:pPr algn="ctr"/>
            <a:r>
              <a:rPr lang="en-US" sz="2800" b="1" dirty="0">
                <a:solidFill>
                  <a:srgbClr val="BE1213"/>
                </a:solidFill>
              </a:rPr>
              <a:t>How have you supported local actors within your GBV sub-cluster, including to facilitate their voice, &amp; support their funding and capacities?</a:t>
            </a:r>
            <a:endParaRPr lang="en-US" sz="2800" dirty="0">
              <a:solidFill>
                <a:prstClr val="black"/>
              </a:solidFill>
              <a:latin typeface="+mj-lt"/>
              <a:cs typeface="Arial" panose="020B0604020202020204" pitchFamily="34" charset="0"/>
            </a:endParaRPr>
          </a:p>
        </p:txBody>
      </p:sp>
    </p:spTree>
    <p:extLst>
      <p:ext uri="{BB962C8B-B14F-4D97-AF65-F5344CB8AC3E}">
        <p14:creationId xmlns:p14="http://schemas.microsoft.com/office/powerpoint/2010/main" val="24526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5"/>
          <p:cNvSpPr txBox="1"/>
          <p:nvPr/>
        </p:nvSpPr>
        <p:spPr>
          <a:xfrm>
            <a:off x="467544" y="1877063"/>
            <a:ext cx="8424936" cy="3170099"/>
          </a:xfrm>
          <a:prstGeom prst="rect">
            <a:avLst/>
          </a:prstGeom>
          <a:solidFill>
            <a:schemeClr val="bg1">
              <a:alpha val="93000"/>
            </a:schemeClr>
          </a:solidFill>
          <a:ln w="28575">
            <a:noFill/>
          </a:ln>
        </p:spPr>
        <p:txBody>
          <a:bodyPr wrap="square" rtlCol="0">
            <a:spAutoFit/>
          </a:bodyPr>
          <a:lstStyle/>
          <a:p>
            <a:r>
              <a:rPr lang="en-US" sz="2000" dirty="0">
                <a:latin typeface="Arial" panose="020B0604020202020204" pitchFamily="34" charset="0"/>
                <a:cs typeface="Arial" panose="020B0604020202020204" pitchFamily="34" charset="0"/>
              </a:rPr>
              <a:t>- Enhancing local NGO participation &amp; co-facilitation of clusters</a:t>
            </a:r>
          </a:p>
          <a:p>
            <a:r>
              <a:rPr lang="en-US" sz="2000" i="1" dirty="0">
                <a:solidFill>
                  <a:schemeClr val="bg1">
                    <a:lumMod val="65000"/>
                  </a:schemeClr>
                </a:solidFill>
                <a:latin typeface="Arial" panose="020B0604020202020204" pitchFamily="34" charset="0"/>
                <a:cs typeface="Arial" panose="020B0604020202020204" pitchFamily="34" charset="0"/>
              </a:rPr>
              <a:t>Example: Joint decision-making as co-facilitator; Local actors participating in joint needs assessments</a:t>
            </a:r>
          </a:p>
          <a:p>
            <a:pPr marL="285750" indent="-285750">
              <a:buFontTx/>
              <a:buChar char="-"/>
            </a:pPr>
            <a:endParaRPr lang="en-US" sz="2000" dirty="0">
              <a:latin typeface="Arial" panose="020B0604020202020204" pitchFamily="34" charset="0"/>
              <a:cs typeface="Arial" panose="020B0604020202020204" pitchFamily="34" charset="0"/>
            </a:endParaRPr>
          </a:p>
          <a:p>
            <a:pPr marL="285750" indent="-285750">
              <a:buFontTx/>
              <a:buChar char="-"/>
            </a:pPr>
            <a:r>
              <a:rPr lang="en-US" sz="2000" dirty="0">
                <a:latin typeface="Arial" panose="020B0604020202020204" pitchFamily="34" charset="0"/>
                <a:cs typeface="Arial" panose="020B0604020202020204" pitchFamily="34" charset="0"/>
              </a:rPr>
              <a:t>Leveraging resources &amp; strengthening local NGO capacity</a:t>
            </a:r>
          </a:p>
          <a:p>
            <a:r>
              <a:rPr lang="en-US" sz="2000" i="1" dirty="0">
                <a:solidFill>
                  <a:schemeClr val="bg1">
                    <a:lumMod val="65000"/>
                  </a:schemeClr>
                </a:solidFill>
                <a:latin typeface="Arial" panose="020B0604020202020204" pitchFamily="34" charset="0"/>
                <a:cs typeface="Arial" panose="020B0604020202020204" pitchFamily="34" charset="0"/>
              </a:rPr>
              <a:t>Example: Local NGOs represented on the pooled funds advisory boards</a:t>
            </a:r>
          </a:p>
          <a:p>
            <a:endParaRPr lang="en-US" sz="2000" i="1" dirty="0">
              <a:solidFill>
                <a:schemeClr val="bg1">
                  <a:lumMod val="65000"/>
                </a:schemeClr>
              </a:solidFill>
              <a:latin typeface="Arial" panose="020B0604020202020204" pitchFamily="34" charset="0"/>
              <a:cs typeface="Arial" panose="020B0604020202020204" pitchFamily="34" charset="0"/>
            </a:endParaRPr>
          </a:p>
          <a:p>
            <a:pPr marL="285750" indent="-285750">
              <a:buFontTx/>
              <a:buChar char="-"/>
            </a:pPr>
            <a:r>
              <a:rPr lang="en-US" sz="2000" dirty="0">
                <a:latin typeface="Arial" panose="020B0604020202020204" pitchFamily="34" charset="0"/>
                <a:cs typeface="Arial" panose="020B0604020202020204" pitchFamily="34" charset="0"/>
              </a:rPr>
              <a:t>Strengthening the Voice of National NGOs in coordination</a:t>
            </a:r>
          </a:p>
          <a:p>
            <a:r>
              <a:rPr lang="en-US" sz="2000" i="1" dirty="0">
                <a:solidFill>
                  <a:schemeClr val="bg1">
                    <a:lumMod val="65000"/>
                  </a:schemeClr>
                </a:solidFill>
                <a:latin typeface="Arial" panose="020B0604020202020204" pitchFamily="34" charset="0"/>
                <a:cs typeface="Arial" panose="020B0604020202020204" pitchFamily="34" charset="0"/>
              </a:rPr>
              <a:t>Example: Somalia Aid Localization Workshop advocating at national &amp; global levels with the UN agencies, INGOs, donors </a:t>
            </a:r>
            <a:endParaRPr lang="fr-CH" sz="2000" i="1"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34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5"/>
          <p:cNvSpPr txBox="1"/>
          <p:nvPr/>
        </p:nvSpPr>
        <p:spPr>
          <a:xfrm>
            <a:off x="467544" y="2069517"/>
            <a:ext cx="8589412" cy="2923877"/>
          </a:xfrm>
          <a:prstGeom prst="rect">
            <a:avLst/>
          </a:prstGeom>
          <a:solidFill>
            <a:schemeClr val="bg1">
              <a:alpha val="93000"/>
            </a:schemeClr>
          </a:solidFill>
          <a:ln w="28575">
            <a:noFill/>
          </a:ln>
        </p:spPr>
        <p:txBody>
          <a:bodyPr wrap="square" rtlCol="0">
            <a:spAutoFit/>
          </a:bodyPr>
          <a:lstStyle/>
          <a:p>
            <a:pPr marL="285750" indent="-285750">
              <a:buFontTx/>
              <a:buChar char="-"/>
            </a:pPr>
            <a:r>
              <a:rPr lang="en-US" sz="1900" dirty="0">
                <a:latin typeface="Arial" panose="020B0604020202020204" pitchFamily="34" charset="0"/>
                <a:cs typeface="Arial" panose="020B0604020202020204" pitchFamily="34" charset="0"/>
              </a:rPr>
              <a:t>Conducive space for showcasing innovation at the grassroots level.</a:t>
            </a:r>
          </a:p>
          <a:p>
            <a:pPr marL="285750" indent="-285750">
              <a:buFontTx/>
              <a:buChar char="-"/>
            </a:pPr>
            <a:endParaRPr lang="en-US" sz="1400" dirty="0">
              <a:latin typeface="Arial" panose="020B0604020202020204" pitchFamily="34" charset="0"/>
              <a:cs typeface="Arial" panose="020B0604020202020204" pitchFamily="34" charset="0"/>
            </a:endParaRPr>
          </a:p>
          <a:p>
            <a:pPr marL="285750" indent="-285750">
              <a:buFontTx/>
              <a:buChar char="-"/>
            </a:pPr>
            <a:r>
              <a:rPr lang="en-US" sz="1900" dirty="0">
                <a:latin typeface="Arial" panose="020B0604020202020204" pitchFamily="34" charset="0"/>
                <a:cs typeface="Arial" panose="020B0604020202020204" pitchFamily="34" charset="0"/>
              </a:rPr>
              <a:t>Ability to provide tailored capacity building and mentorship to LNGO. </a:t>
            </a:r>
          </a:p>
          <a:p>
            <a:pPr marL="285750" indent="-285750">
              <a:buFontTx/>
              <a:buChar char="-"/>
            </a:pPr>
            <a:endParaRPr lang="en-US" sz="1400" dirty="0">
              <a:latin typeface="Arial" panose="020B0604020202020204" pitchFamily="34" charset="0"/>
              <a:cs typeface="Arial" panose="020B0604020202020204" pitchFamily="34" charset="0"/>
            </a:endParaRPr>
          </a:p>
          <a:p>
            <a:pPr marL="285750" indent="-285750">
              <a:buFontTx/>
              <a:buChar char="-"/>
            </a:pPr>
            <a:r>
              <a:rPr lang="en-US" sz="1900" dirty="0">
                <a:latin typeface="Arial" panose="020B0604020202020204" pitchFamily="34" charset="0"/>
                <a:cs typeface="Arial" panose="020B0604020202020204" pitchFamily="34" charset="0"/>
              </a:rPr>
              <a:t>Trainings customized to local context and in the national language.</a:t>
            </a:r>
          </a:p>
          <a:p>
            <a:pPr marL="285750" indent="-285750">
              <a:buFontTx/>
              <a:buChar char="-"/>
            </a:pPr>
            <a:endParaRPr lang="fr-CH" sz="1400" dirty="0">
              <a:latin typeface="Arial" panose="020B0604020202020204" pitchFamily="34" charset="0"/>
              <a:cs typeface="Arial" panose="020B0604020202020204" pitchFamily="34" charset="0"/>
            </a:endParaRPr>
          </a:p>
          <a:p>
            <a:pPr marL="285750" indent="-285750">
              <a:buFontTx/>
              <a:buChar char="-"/>
            </a:pPr>
            <a:r>
              <a:rPr lang="en-US" sz="1900" dirty="0">
                <a:latin typeface="Arial" panose="020B0604020202020204" pitchFamily="34" charset="0"/>
                <a:cs typeface="Arial" panose="020B0604020202020204" pitchFamily="34" charset="0"/>
              </a:rPr>
              <a:t>Concerted effort of LNGO &amp; INGO in social transformation.</a:t>
            </a:r>
          </a:p>
          <a:p>
            <a:pPr marL="342900" indent="-342900">
              <a:buFontTx/>
              <a:buChar char="-"/>
            </a:pPr>
            <a:endParaRPr lang="en-US" sz="1400" dirty="0">
              <a:latin typeface="Arial" panose="020B0604020202020204" pitchFamily="34" charset="0"/>
              <a:cs typeface="Arial" panose="020B0604020202020204" pitchFamily="34" charset="0"/>
            </a:endParaRPr>
          </a:p>
          <a:p>
            <a:pPr marL="342900" indent="-342900">
              <a:buFontTx/>
              <a:buChar char="-"/>
            </a:pPr>
            <a:r>
              <a:rPr lang="en-US" sz="1900" dirty="0">
                <a:latin typeface="Arial" panose="020B0604020202020204" pitchFamily="34" charset="0"/>
                <a:cs typeface="Arial" panose="020B0604020202020204" pitchFamily="34" charset="0"/>
              </a:rPr>
              <a:t>Full participation of women required.</a:t>
            </a:r>
          </a:p>
          <a:p>
            <a:pPr marL="342900" indent="-342900">
              <a:buFontTx/>
              <a:buChar char="-"/>
            </a:pPr>
            <a:endParaRPr lang="en-US" sz="1400" dirty="0">
              <a:latin typeface="Arial" panose="020B0604020202020204" pitchFamily="34" charset="0"/>
              <a:cs typeface="Arial" panose="020B0604020202020204" pitchFamily="34" charset="0"/>
            </a:endParaRPr>
          </a:p>
          <a:p>
            <a:pPr marL="342900" indent="-342900">
              <a:buFontTx/>
              <a:buChar char="-"/>
            </a:pPr>
            <a:r>
              <a:rPr lang="en-US" sz="1900" dirty="0">
                <a:latin typeface="Arial" panose="020B0604020202020204" pitchFamily="34" charset="0"/>
                <a:cs typeface="Arial" panose="020B0604020202020204" pitchFamily="34" charset="0"/>
              </a:rPr>
              <a:t>Strategic alliance between women &amp; men to advocate women issues.</a:t>
            </a:r>
            <a:endParaRPr lang="fr-CH" sz="1900" dirty="0">
              <a:latin typeface="Arial" panose="020B0604020202020204" pitchFamily="34" charset="0"/>
              <a:cs typeface="Arial" panose="020B0604020202020204" pitchFamily="34" charset="0"/>
            </a:endParaRPr>
          </a:p>
        </p:txBody>
      </p:sp>
      <p:sp>
        <p:nvSpPr>
          <p:cNvPr id="13" name="TekstSylinder 2"/>
          <p:cNvSpPr txBox="1"/>
          <p:nvPr/>
        </p:nvSpPr>
        <p:spPr>
          <a:xfrm>
            <a:off x="539553" y="1580172"/>
            <a:ext cx="7488832" cy="430887"/>
          </a:xfrm>
          <a:prstGeom prst="rect">
            <a:avLst/>
          </a:prstGeom>
          <a:solidFill>
            <a:schemeClr val="bg1"/>
          </a:solidFill>
        </p:spPr>
        <p:txBody>
          <a:bodyPr wrap="square" rtlCol="0">
            <a:spAutoFit/>
          </a:bodyPr>
          <a:lstStyle/>
          <a:p>
            <a:pPr algn="ctr"/>
            <a:r>
              <a:rPr lang="en-US" sz="2200" b="1" u="sng" dirty="0">
                <a:latin typeface="Arial" panose="020B0604020202020204" pitchFamily="34" charset="0"/>
                <a:cs typeface="Arial" panose="020B0604020202020204" pitchFamily="34" charset="0"/>
              </a:rPr>
              <a:t>Recommendations</a:t>
            </a:r>
            <a:endParaRPr lang="fr-CH" sz="22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4749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7607" y="2996952"/>
            <a:ext cx="7937630" cy="1384995"/>
          </a:xfrm>
          <a:prstGeom prst="rect">
            <a:avLst/>
          </a:prstGeom>
          <a:solidFill>
            <a:schemeClr val="bg1">
              <a:alpha val="93000"/>
            </a:schemeClr>
          </a:solidFill>
          <a:ln w="28575">
            <a:noFill/>
          </a:ln>
        </p:spPr>
        <p:txBody>
          <a:bodyPr wrap="square" rtlCol="0">
            <a:spAutoFit/>
          </a:bodyPr>
          <a:lstStyle/>
          <a:p>
            <a:pPr algn="ctr"/>
            <a:r>
              <a:rPr lang="en-US" sz="2800" b="1" dirty="0">
                <a:solidFill>
                  <a:srgbClr val="BE1213"/>
                </a:solidFill>
              </a:rPr>
              <a:t>What are the lessons learned on local actors &amp; respect for women’s rights, inclusivity &amp; addressing GBV?</a:t>
            </a:r>
          </a:p>
        </p:txBody>
      </p:sp>
    </p:spTree>
    <p:extLst>
      <p:ext uri="{BB962C8B-B14F-4D97-AF65-F5344CB8AC3E}">
        <p14:creationId xmlns:p14="http://schemas.microsoft.com/office/powerpoint/2010/main" val="799228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5"/>
          <p:cNvSpPr txBox="1"/>
          <p:nvPr/>
        </p:nvSpPr>
        <p:spPr>
          <a:xfrm>
            <a:off x="323528" y="1740862"/>
            <a:ext cx="8738107" cy="3785652"/>
          </a:xfrm>
          <a:prstGeom prst="rect">
            <a:avLst/>
          </a:prstGeom>
          <a:solidFill>
            <a:schemeClr val="bg1">
              <a:alpha val="93000"/>
            </a:schemeClr>
          </a:solidFill>
          <a:ln w="28575">
            <a:noFill/>
          </a:ln>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Local actors have strengths:</a:t>
            </a:r>
          </a:p>
          <a:p>
            <a:r>
              <a:rPr lang="en-US" sz="2000" dirty="0">
                <a:latin typeface="Arial" panose="020B0604020202020204" pitchFamily="34" charset="0"/>
                <a:cs typeface="Arial" panose="020B0604020202020204" pitchFamily="34" charset="0"/>
              </a:rPr>
              <a:t>	*Commitment</a:t>
            </a:r>
          </a:p>
          <a:p>
            <a:r>
              <a:rPr lang="en-US" sz="2000" dirty="0">
                <a:latin typeface="Arial" panose="020B0604020202020204" pitchFamily="34" charset="0"/>
                <a:cs typeface="Arial" panose="020B0604020202020204" pitchFamily="34" charset="0"/>
              </a:rPr>
              <a:t>	*Trust of the community</a:t>
            </a:r>
            <a:endParaRPr lang="en-US" sz="2000" dirty="0"/>
          </a:p>
          <a:p>
            <a:pPr indent="-285750">
              <a:buFontTx/>
              <a:buChar char="-"/>
            </a:pPr>
            <a:endParaRPr lang="en-US" sz="2000" dirty="0">
              <a:latin typeface="Arial" panose="020B0604020202020204" pitchFamily="34" charset="0"/>
              <a:cs typeface="Arial" panose="020B0604020202020204" pitchFamily="34" charset="0"/>
            </a:endParaRPr>
          </a:p>
          <a:p>
            <a:pPr indent="-285750">
              <a:buFontTx/>
              <a:buChar char="-"/>
            </a:pPr>
            <a:r>
              <a:rPr lang="en-US" sz="2000" dirty="0">
                <a:latin typeface="Arial" panose="020B0604020202020204" pitchFamily="34" charset="0"/>
                <a:cs typeface="Arial" panose="020B0604020202020204" pitchFamily="34" charset="0"/>
              </a:rPr>
              <a:t>GBV was taboo but local actors drove a national campaign with religious leaders, the private sector, musicians </a:t>
            </a:r>
            <a:r>
              <a:rPr lang="en-US" sz="2000" dirty="0" err="1">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 to change this</a:t>
            </a:r>
          </a:p>
          <a:p>
            <a:pPr indent="-285750">
              <a:buFontTx/>
              <a:buChar char="-"/>
            </a:pPr>
            <a:endParaRPr lang="en-US" sz="2000" dirty="0">
              <a:latin typeface="Arial" panose="020B0604020202020204" pitchFamily="34" charset="0"/>
              <a:cs typeface="Arial" panose="020B0604020202020204" pitchFamily="34" charset="0"/>
            </a:endParaRPr>
          </a:p>
          <a:p>
            <a:pPr indent="-285750">
              <a:buFontTx/>
              <a:buChar char="-"/>
            </a:pPr>
            <a:r>
              <a:rPr lang="en-US" sz="2000" dirty="0">
                <a:latin typeface="Arial" panose="020B0604020202020204" pitchFamily="34" charset="0"/>
                <a:cs typeface="Arial" panose="020B0604020202020204" pitchFamily="34" charset="0"/>
              </a:rPr>
              <a:t>Rape is now discussed at the household level &amp; survivors/community members are referring cases</a:t>
            </a:r>
          </a:p>
          <a:p>
            <a:pPr indent="-285750">
              <a:buFontTx/>
              <a:buChar char="-"/>
            </a:pPr>
            <a:endParaRPr lang="en-US" sz="2000" dirty="0">
              <a:latin typeface="Arial" panose="020B0604020202020204" pitchFamily="34" charset="0"/>
              <a:cs typeface="Arial" panose="020B0604020202020204" pitchFamily="34" charset="0"/>
            </a:endParaRPr>
          </a:p>
          <a:p>
            <a:pPr indent="-285750">
              <a:buFontTx/>
              <a:buChar char="-"/>
            </a:pPr>
            <a:r>
              <a:rPr lang="en-US" sz="2000" dirty="0">
                <a:latin typeface="Arial" panose="020B0604020202020204" pitchFamily="34" charset="0"/>
                <a:cs typeface="Arial" panose="020B0604020202020204" pitchFamily="34" charset="0"/>
              </a:rPr>
              <a:t>Advocate importance of inclusivity of women in political representation at all levels: 24% women quota was organized by local women</a:t>
            </a:r>
            <a:endParaRPr lang="fr-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114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5"/>
          <p:cNvSpPr txBox="1"/>
          <p:nvPr/>
        </p:nvSpPr>
        <p:spPr>
          <a:xfrm>
            <a:off x="323528" y="2105162"/>
            <a:ext cx="8738107" cy="3600986"/>
          </a:xfrm>
          <a:prstGeom prst="rect">
            <a:avLst/>
          </a:prstGeom>
          <a:solidFill>
            <a:schemeClr val="bg1">
              <a:alpha val="93000"/>
            </a:schemeClr>
          </a:solidFill>
          <a:ln w="28575">
            <a:noFill/>
          </a:ln>
        </p:spPr>
        <p:txBody>
          <a:bodyPr wrap="square" rtlCol="0">
            <a:spAutoFit/>
          </a:bodyPr>
          <a:lstStyle/>
          <a:p>
            <a:pPr marL="285750" indent="-285750">
              <a:buFontTx/>
              <a:buChar char="-"/>
            </a:pPr>
            <a:r>
              <a:rPr lang="en-US" sz="1900" dirty="0">
                <a:latin typeface="Arial" panose="020B0604020202020204" pitchFamily="34" charset="0"/>
                <a:cs typeface="Arial" panose="020B0604020202020204" pitchFamily="34" charset="0"/>
              </a:rPr>
              <a:t>Local actors provide services, </a:t>
            </a:r>
            <a:r>
              <a:rPr lang="en-US" sz="1900" dirty="0" err="1">
                <a:latin typeface="Arial" panose="020B0604020202020204" pitchFamily="34" charset="0"/>
                <a:cs typeface="Arial" panose="020B0604020202020204" pitchFamily="34" charset="0"/>
              </a:rPr>
              <a:t>eg</a:t>
            </a:r>
            <a:r>
              <a:rPr lang="en-US" sz="1900" dirty="0">
                <a:latin typeface="Arial" panose="020B0604020202020204" pitchFamily="34" charset="0"/>
                <a:cs typeface="Arial" panose="020B0604020202020204" pitchFamily="34" charset="0"/>
              </a:rPr>
              <a:t>, safe houses appreciated by the community</a:t>
            </a:r>
          </a:p>
          <a:p>
            <a:pPr marL="342900" indent="-342900">
              <a:buFontTx/>
              <a:buChar char="-"/>
            </a:pPr>
            <a:endParaRPr lang="en-US" sz="1900" dirty="0">
              <a:latin typeface="Arial" panose="020B0604020202020204" pitchFamily="34" charset="0"/>
              <a:cs typeface="Arial" panose="020B0604020202020204" pitchFamily="34" charset="0"/>
            </a:endParaRPr>
          </a:p>
          <a:p>
            <a:pPr marL="342900" indent="-342900">
              <a:buFontTx/>
              <a:buChar char="-"/>
            </a:pPr>
            <a:r>
              <a:rPr lang="en-US" sz="1900" dirty="0">
                <a:latin typeface="Arial" panose="020B0604020202020204" pitchFamily="34" charset="0"/>
                <a:cs typeface="Arial" panose="020B0604020202020204" pitchFamily="34" charset="0"/>
              </a:rPr>
              <a:t>Continuous capacity building for LNGOs and local authorities</a:t>
            </a:r>
          </a:p>
          <a:p>
            <a:pPr marL="342900" indent="-342900">
              <a:buFontTx/>
              <a:buChar char="-"/>
            </a:pPr>
            <a:endParaRPr lang="en-US" sz="1900" dirty="0">
              <a:latin typeface="Arial" panose="020B0604020202020204" pitchFamily="34" charset="0"/>
              <a:cs typeface="Arial" panose="020B0604020202020204" pitchFamily="34" charset="0"/>
            </a:endParaRPr>
          </a:p>
          <a:p>
            <a:pPr marL="342900" indent="-342900">
              <a:buFontTx/>
              <a:buChar char="-"/>
            </a:pPr>
            <a:r>
              <a:rPr lang="en-US" sz="1900" dirty="0">
                <a:latin typeface="Arial" panose="020B0604020202020204" pitchFamily="34" charset="0"/>
                <a:cs typeface="Arial" panose="020B0604020202020204" pitchFamily="34" charset="0"/>
              </a:rPr>
              <a:t>A shift from seeing women (&amp; other groups exposed to GBV) as victims to seeing them as survivors, actors and agents of change.</a:t>
            </a:r>
          </a:p>
          <a:p>
            <a:pPr marL="342900" indent="-342900">
              <a:buFontTx/>
              <a:buChar char="-"/>
            </a:pPr>
            <a:endParaRPr lang="fr-CH" sz="1900" dirty="0">
              <a:latin typeface="Arial" panose="020B0604020202020204" pitchFamily="34" charset="0"/>
              <a:cs typeface="Arial" panose="020B0604020202020204" pitchFamily="34" charset="0"/>
            </a:endParaRPr>
          </a:p>
          <a:p>
            <a:pPr marL="342900" indent="-342900">
              <a:buFontTx/>
              <a:buChar char="-"/>
            </a:pPr>
            <a:r>
              <a:rPr lang="en-US" sz="1900" dirty="0">
                <a:latin typeface="Arial" panose="020B0604020202020204" pitchFamily="34" charset="0"/>
                <a:cs typeface="Arial" panose="020B0604020202020204" pitchFamily="34" charset="0"/>
              </a:rPr>
              <a:t>Collaboration with the Ministry of Gender, Family Affairs and Human rights who are part of the GBV sub cluster (state level)</a:t>
            </a:r>
          </a:p>
          <a:p>
            <a:pPr marL="342900" indent="-342900">
              <a:buFontTx/>
              <a:buChar char="-"/>
            </a:pPr>
            <a:endParaRPr lang="en-US" sz="1900" dirty="0">
              <a:latin typeface="Arial" panose="020B0604020202020204" pitchFamily="34" charset="0"/>
              <a:cs typeface="Arial" panose="020B0604020202020204" pitchFamily="34" charset="0"/>
            </a:endParaRPr>
          </a:p>
          <a:p>
            <a:pPr marL="342900" indent="-342900">
              <a:buFontTx/>
              <a:buChar char="-"/>
            </a:pPr>
            <a:r>
              <a:rPr lang="en-US" sz="1900" dirty="0">
                <a:latin typeface="Arial" panose="020B0604020202020204" pitchFamily="34" charset="0"/>
                <a:cs typeface="Arial" panose="020B0604020202020204" pitchFamily="34" charset="0"/>
              </a:rPr>
              <a:t>Work with men to address GBV in order to change behavior, strengthen community institutions &amp; promote women’s equality and leadership.</a:t>
            </a:r>
            <a:endParaRPr lang="fr-CH" sz="1900" dirty="0">
              <a:latin typeface="Arial" panose="020B0604020202020204" pitchFamily="34" charset="0"/>
              <a:cs typeface="Arial" panose="020B0604020202020204" pitchFamily="34" charset="0"/>
            </a:endParaRPr>
          </a:p>
        </p:txBody>
      </p:sp>
      <p:sp>
        <p:nvSpPr>
          <p:cNvPr id="13" name="TekstSylinder 2"/>
          <p:cNvSpPr txBox="1"/>
          <p:nvPr/>
        </p:nvSpPr>
        <p:spPr>
          <a:xfrm>
            <a:off x="29237" y="1542927"/>
            <a:ext cx="9032397" cy="430887"/>
          </a:xfrm>
          <a:prstGeom prst="rect">
            <a:avLst/>
          </a:prstGeom>
          <a:solidFill>
            <a:schemeClr val="bg1"/>
          </a:solidFill>
        </p:spPr>
        <p:txBody>
          <a:bodyPr wrap="square" rtlCol="0">
            <a:spAutoFit/>
          </a:bodyPr>
          <a:lstStyle/>
          <a:p>
            <a:pPr algn="ctr"/>
            <a:r>
              <a:rPr lang="en-GB" sz="2200" b="1" u="sng" dirty="0">
                <a:latin typeface="Arial" panose="020B0604020202020204" pitchFamily="34" charset="0"/>
                <a:cs typeface="Arial" panose="020B0604020202020204" pitchFamily="34" charset="0"/>
              </a:rPr>
              <a:t>Practical steps to address sensitivities</a:t>
            </a:r>
          </a:p>
        </p:txBody>
      </p:sp>
    </p:spTree>
    <p:extLst>
      <p:ext uri="{BB962C8B-B14F-4D97-AF65-F5344CB8AC3E}">
        <p14:creationId xmlns:p14="http://schemas.microsoft.com/office/powerpoint/2010/main" val="358140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21222" y="3402142"/>
            <a:ext cx="2293200" cy="646331"/>
          </a:xfrm>
          <a:prstGeom prst="rect">
            <a:avLst/>
          </a:prstGeom>
          <a:noFill/>
        </p:spPr>
        <p:txBody>
          <a:bodyPr wrap="square" rtlCol="0">
            <a:spAutoFit/>
          </a:bodyPr>
          <a:lstStyle/>
          <a:p>
            <a:pPr algn="ctr"/>
            <a:r>
              <a:rPr lang="pt-BR" sz="1200" b="1" dirty="0">
                <a:latin typeface="Arial" panose="020B0604020202020204" pitchFamily="34" charset="0"/>
                <a:cs typeface="Arial" panose="020B0604020202020204" pitchFamily="34" charset="0"/>
              </a:rPr>
              <a:t>Halima Ali Adan</a:t>
            </a:r>
          </a:p>
          <a:p>
            <a:pPr algn="ctr"/>
            <a:r>
              <a:rPr lang="pt-BR" sz="1200" dirty="0">
                <a:latin typeface="Arial" panose="020B0604020202020204" pitchFamily="34" charset="0"/>
                <a:cs typeface="Arial" panose="020B0604020202020204" pitchFamily="34" charset="0"/>
              </a:rPr>
              <a:t>GBV </a:t>
            </a:r>
            <a:r>
              <a:rPr lang="pt-BR" sz="1200" dirty="0" err="1">
                <a:latin typeface="Arial" panose="020B0604020202020204" pitchFamily="34" charset="0"/>
                <a:cs typeface="Arial" panose="020B0604020202020204" pitchFamily="34" charset="0"/>
              </a:rPr>
              <a:t>Sub-Cluster</a:t>
            </a:r>
            <a:r>
              <a:rPr lang="pt-BR" sz="1200" dirty="0">
                <a:latin typeface="Arial" panose="020B0604020202020204" pitchFamily="34" charset="0"/>
                <a:cs typeface="Arial" panose="020B0604020202020204" pitchFamily="34" charset="0"/>
              </a:rPr>
              <a:t> </a:t>
            </a:r>
            <a:r>
              <a:rPr lang="pt-BR" sz="1200" dirty="0" err="1">
                <a:latin typeface="Arial" panose="020B0604020202020204" pitchFamily="34" charset="0"/>
                <a:cs typeface="Arial" panose="020B0604020202020204" pitchFamily="34" charset="0"/>
              </a:rPr>
              <a:t>Coordinator</a:t>
            </a:r>
            <a:r>
              <a:rPr lang="pt-BR" sz="1200" dirty="0">
                <a:latin typeface="Arial" panose="020B0604020202020204" pitchFamily="34" charset="0"/>
                <a:cs typeface="Arial" panose="020B0604020202020204" pitchFamily="34" charset="0"/>
              </a:rPr>
              <a:t>, </a:t>
            </a:r>
            <a:r>
              <a:rPr lang="pt-BR" sz="1200" dirty="0" err="1">
                <a:latin typeface="Arial" panose="020B0604020202020204" pitchFamily="34" charset="0"/>
                <a:cs typeface="Arial" panose="020B0604020202020204" pitchFamily="34" charset="0"/>
              </a:rPr>
              <a:t>Somalia</a:t>
            </a:r>
            <a:endParaRPr lang="en-GB" sz="1200" dirty="0">
              <a:latin typeface="Arial" panose="020B0604020202020204" pitchFamily="34" charset="0"/>
              <a:cs typeface="Arial" panose="020B0604020202020204" pitchFamily="34" charset="0"/>
            </a:endParaRPr>
          </a:p>
        </p:txBody>
      </p:sp>
      <p:sp>
        <p:nvSpPr>
          <p:cNvPr id="10" name="TextBox 9"/>
          <p:cNvSpPr txBox="1"/>
          <p:nvPr/>
        </p:nvSpPr>
        <p:spPr>
          <a:xfrm>
            <a:off x="206055" y="3411137"/>
            <a:ext cx="2293885" cy="646331"/>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Ramesh </a:t>
            </a:r>
            <a:r>
              <a:rPr lang="en-US" sz="1200" b="1" dirty="0" err="1">
                <a:latin typeface="Arial" panose="020B0604020202020204" pitchFamily="34" charset="0"/>
                <a:cs typeface="Arial" panose="020B0604020202020204" pitchFamily="34" charset="0"/>
              </a:rPr>
              <a:t>Rajasingham</a:t>
            </a:r>
            <a:r>
              <a:rPr lang="en-US" sz="1200" b="1" dirty="0">
                <a:latin typeface="Arial" panose="020B0604020202020204" pitchFamily="34" charset="0"/>
                <a:cs typeface="Arial" panose="020B0604020202020204" pitchFamily="34" charset="0"/>
              </a:rPr>
              <a:t> </a:t>
            </a:r>
          </a:p>
          <a:p>
            <a:pPr algn="ctr"/>
            <a:r>
              <a:rPr lang="en-US" sz="1200" dirty="0">
                <a:latin typeface="Arial" panose="020B0604020202020204" pitchFamily="34" charset="0"/>
                <a:cs typeface="Arial" panose="020B0604020202020204" pitchFamily="34" charset="0"/>
              </a:rPr>
              <a:t>Deputy Regional Humanitarian Coordinator for the Syria Crisis</a:t>
            </a:r>
          </a:p>
        </p:txBody>
      </p:sp>
      <p:sp>
        <p:nvSpPr>
          <p:cNvPr id="12" name="TextBox 11"/>
          <p:cNvSpPr txBox="1"/>
          <p:nvPr/>
        </p:nvSpPr>
        <p:spPr>
          <a:xfrm>
            <a:off x="3441231" y="5844287"/>
            <a:ext cx="2253182" cy="615553"/>
          </a:xfrm>
          <a:prstGeom prst="rect">
            <a:avLst/>
          </a:prstGeom>
          <a:noFill/>
        </p:spPr>
        <p:txBody>
          <a:bodyPr wrap="square" rtlCol="0">
            <a:spAutoFit/>
          </a:bodyPr>
          <a:lstStyle/>
          <a:p>
            <a:pPr algn="ctr"/>
            <a:r>
              <a:rPr lang="en-GB" sz="1200" b="1" dirty="0">
                <a:solidFill>
                  <a:schemeClr val="tx1">
                    <a:lumMod val="75000"/>
                    <a:lumOff val="25000"/>
                  </a:schemeClr>
                </a:solidFill>
                <a:latin typeface="Arial" panose="020B0604020202020204" pitchFamily="34" charset="0"/>
                <a:cs typeface="Arial" panose="020B0604020202020204" pitchFamily="34" charset="0"/>
              </a:rPr>
              <a:t>Ingrid Macdonald</a:t>
            </a:r>
          </a:p>
          <a:p>
            <a:pPr algn="ctr"/>
            <a:r>
              <a:rPr lang="en-GB" sz="1200" dirty="0">
                <a:solidFill>
                  <a:schemeClr val="tx1">
                    <a:lumMod val="75000"/>
                    <a:lumOff val="25000"/>
                  </a:schemeClr>
                </a:solidFill>
                <a:latin typeface="Arial" panose="020B0604020202020204" pitchFamily="34" charset="0"/>
                <a:cs typeface="Arial" panose="020B0604020202020204" pitchFamily="34" charset="0"/>
              </a:rPr>
              <a:t>Director, P2P Support</a:t>
            </a:r>
          </a:p>
          <a:p>
            <a:pPr algn="ctr"/>
            <a:r>
              <a:rPr lang="en-GB" sz="1000" b="1" dirty="0">
                <a:solidFill>
                  <a:srgbClr val="BF0000"/>
                </a:solidFill>
                <a:latin typeface="Arial" panose="020B0604020202020204" pitchFamily="34" charset="0"/>
                <a:cs typeface="Arial" panose="020B0604020202020204" pitchFamily="34" charset="0"/>
              </a:rPr>
              <a:t>WEBINAR FACILITATOR</a:t>
            </a:r>
            <a:endParaRPr lang="en-GB" sz="1000" dirty="0">
              <a:solidFill>
                <a:srgbClr val="BF00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a:stretch>
            <a:fillRect/>
          </a:stretch>
        </p:blipFill>
        <p:spPr>
          <a:xfrm>
            <a:off x="3847822" y="4387994"/>
            <a:ext cx="1440000" cy="1440000"/>
          </a:xfrm>
          <a:prstGeom prst="rect">
            <a:avLst/>
          </a:prstGeom>
        </p:spPr>
      </p:pic>
      <p:pic>
        <p:nvPicPr>
          <p:cNvPr id="15" name="Image 14"/>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543340" y="1788501"/>
            <a:ext cx="1620000" cy="1620000"/>
          </a:xfrm>
          <a:prstGeom prst="ellipse">
            <a:avLst/>
          </a:prstGeom>
          <a:ln w="63500" cap="rnd">
            <a:noFill/>
          </a:ln>
          <a:effectLst>
            <a:outerShdw blurRad="381000" dist="292100" dir="5400000" sx="-80000" sy="-18000" rotWithShape="0">
              <a:srgbClr val="000000">
                <a:alpha val="22000"/>
              </a:srgbClr>
            </a:outerShdw>
          </a:effectLst>
        </p:spPr>
      </p:pic>
      <p:pic>
        <p:nvPicPr>
          <p:cNvPr id="22" name="Picture 1" descr="Halima"/>
          <p:cNvPicPr/>
          <p:nvPr/>
        </p:nvPicPr>
        <p:blipFill rotWithShape="1">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t="13174" b="13174"/>
          <a:stretch/>
        </p:blipFill>
        <p:spPr bwMode="auto">
          <a:xfrm>
            <a:off x="3838072" y="1789900"/>
            <a:ext cx="1620000" cy="1620000"/>
          </a:xfrm>
          <a:prstGeom prst="ellipse">
            <a:avLst/>
          </a:prstGeom>
          <a:ln w="63500" cap="rnd" cmpd="sng" algn="ctr">
            <a:noFill/>
            <a:prstDash val="solid"/>
            <a:round/>
            <a:headEnd type="none" w="med" len="med"/>
            <a:tailEnd type="none" w="med" len="med"/>
          </a:ln>
          <a:effectLst>
            <a:outerShdw blurRad="381000" dist="292100" dir="5400000" sx="-80000" sy="-18000" rotWithShape="0">
              <a:srgbClr val="000000">
                <a:alpha val="22000"/>
              </a:srgbClr>
            </a:outerShdw>
          </a:effectLst>
          <a:extLst>
            <a:ext uri="{53640926-AAD7-44D8-BBD7-CCE9431645EC}">
              <a14:shadowObscured xmlns:a14="http://schemas.microsoft.com/office/drawing/2010/main"/>
            </a:ext>
          </a:extLst>
        </p:spPr>
      </p:pic>
      <p:pic>
        <p:nvPicPr>
          <p:cNvPr id="23" name="Image 22"/>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7020272" y="1788501"/>
            <a:ext cx="1620000" cy="1620000"/>
          </a:xfrm>
          <a:prstGeom prst="ellipse">
            <a:avLst/>
          </a:prstGeom>
          <a:ln w="63500" cap="rnd">
            <a:noFill/>
          </a:ln>
          <a:effectLst>
            <a:outerShdw blurRad="381000" dist="292100" dir="5400000" sx="-80000" sy="-18000" rotWithShape="0">
              <a:srgbClr val="000000">
                <a:alpha val="22000"/>
              </a:srgbClr>
            </a:outerShdw>
          </a:effectLst>
        </p:spPr>
      </p:pic>
      <p:sp>
        <p:nvSpPr>
          <p:cNvPr id="24" name="TextBox 8"/>
          <p:cNvSpPr txBox="1"/>
          <p:nvPr/>
        </p:nvSpPr>
        <p:spPr>
          <a:xfrm>
            <a:off x="6635704" y="3411137"/>
            <a:ext cx="2293200" cy="830997"/>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Virginie </a:t>
            </a:r>
            <a:r>
              <a:rPr lang="en-US" sz="1200" b="1" dirty="0" err="1">
                <a:latin typeface="Arial" panose="020B0604020202020204" pitchFamily="34" charset="0"/>
                <a:cs typeface="Arial" panose="020B0604020202020204" pitchFamily="34" charset="0"/>
              </a:rPr>
              <a:t>Lefèvre</a:t>
            </a:r>
            <a:endParaRPr lang="en-US" sz="1200" b="1"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Program and Partnerships Coordinator, </a:t>
            </a:r>
            <a:r>
              <a:rPr lang="en-US" sz="1200" dirty="0" err="1">
                <a:latin typeface="Arial" panose="020B0604020202020204" pitchFamily="34" charset="0"/>
                <a:cs typeface="Arial" panose="020B0604020202020204" pitchFamily="34" charset="0"/>
              </a:rPr>
              <a:t>Amel</a:t>
            </a:r>
            <a:r>
              <a:rPr lang="en-US" sz="1200" dirty="0">
                <a:latin typeface="Arial" panose="020B0604020202020204" pitchFamily="34" charset="0"/>
                <a:cs typeface="Arial" panose="020B0604020202020204" pitchFamily="34" charset="0"/>
              </a:rPr>
              <a:t> Association International, Lebanon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8958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095" y="2191133"/>
            <a:ext cx="7937630" cy="3408625"/>
          </a:xfrm>
          <a:prstGeom prst="rect">
            <a:avLst/>
          </a:prstGeom>
          <a:solidFill>
            <a:schemeClr val="bg1">
              <a:alpha val="93000"/>
            </a:schemeClr>
          </a:solidFill>
          <a:ln w="28575">
            <a:noFill/>
          </a:ln>
        </p:spPr>
        <p:txBody>
          <a:bodyPr wrap="square" rtlCol="0">
            <a:spAutoFit/>
          </a:bodyPr>
          <a:lstStyle/>
          <a:p>
            <a:endParaRPr lang="en-US" sz="2400" b="1" dirty="0">
              <a:solidFill>
                <a:schemeClr val="tx1">
                  <a:lumMod val="65000"/>
                  <a:lumOff val="35000"/>
                </a:schemeClr>
              </a:solidFill>
              <a:latin typeface="+mj-lt"/>
            </a:endParaRPr>
          </a:p>
          <a:p>
            <a:r>
              <a:rPr lang="en-US" sz="2800" b="1" dirty="0">
                <a:solidFill>
                  <a:schemeClr val="tx1">
                    <a:lumMod val="65000"/>
                    <a:lumOff val="35000"/>
                  </a:schemeClr>
                </a:solidFill>
                <a:latin typeface="+mj-lt"/>
              </a:rPr>
              <a:t>Peer 2 Peer Support</a:t>
            </a:r>
          </a:p>
          <a:p>
            <a:r>
              <a:rPr lang="en-US" sz="2000" b="1" dirty="0">
                <a:solidFill>
                  <a:srgbClr val="BE1213"/>
                </a:solidFill>
                <a:latin typeface="+mj-lt"/>
              </a:rPr>
              <a:t>What is P2P Support?</a:t>
            </a:r>
          </a:p>
          <a:p>
            <a:pPr>
              <a:spcAft>
                <a:spcPts val="1200"/>
              </a:spcAft>
            </a:pPr>
            <a:endParaRPr lang="en-US" sz="700" dirty="0">
              <a:solidFill>
                <a:schemeClr val="tx1">
                  <a:lumMod val="65000"/>
                  <a:lumOff val="35000"/>
                </a:schemeClr>
              </a:solidFill>
              <a:latin typeface="+mj-lt"/>
              <a:ea typeface="Arial" panose="020B0604020202020204" pitchFamily="34" charset="0"/>
              <a:cs typeface="Times New Roman" panose="02020603050405020304" pitchFamily="18" charset="0"/>
            </a:endParaRPr>
          </a:p>
          <a:p>
            <a:pPr>
              <a:spcAft>
                <a:spcPts val="1200"/>
              </a:spcAft>
            </a:pPr>
            <a:r>
              <a:rPr lang="en-US" sz="1100" dirty="0">
                <a:solidFill>
                  <a:schemeClr val="tx1">
                    <a:lumMod val="65000"/>
                    <a:lumOff val="35000"/>
                  </a:schemeClr>
                </a:solidFill>
                <a:latin typeface="+mj-lt"/>
                <a:ea typeface="Arial" panose="020B0604020202020204" pitchFamily="34" charset="0"/>
                <a:cs typeface="Times New Roman" panose="02020603050405020304" pitchFamily="18" charset="0"/>
              </a:rPr>
              <a:t>Peer 2 Peer Support (P2P Support) is formerly know as STAIT (the Senior Transformative Agenda Implementation Team). It was created by the Emergency Directors’ Group (EDG) in December 2013. Its purpose is to provide direct peer support to Humanitarian Coordinators (HCs) and Humanitarian Country Teams (HCTs) to strengthen the effectiveness of humanitarian response in the field. The team reports to the EDG, is hosted by OCHA, and is administered by UNDP.</a:t>
            </a:r>
          </a:p>
          <a:p>
            <a:pPr>
              <a:spcAft>
                <a:spcPts val="900"/>
              </a:spcAft>
            </a:pPr>
            <a:r>
              <a:rPr lang="en-US" sz="1100" b="1" dirty="0">
                <a:solidFill>
                  <a:schemeClr val="tx1">
                    <a:lumMod val="65000"/>
                    <a:lumOff val="35000"/>
                  </a:schemeClr>
                </a:solidFill>
                <a:latin typeface="+mj-lt"/>
                <a:cs typeface="Arial" panose="020B0604020202020204" pitchFamily="34" charset="0"/>
              </a:rPr>
              <a:t>Contact us: </a:t>
            </a:r>
            <a:r>
              <a:rPr lang="en-US" sz="1100" dirty="0">
                <a:solidFill>
                  <a:schemeClr val="tx1">
                    <a:lumMod val="65000"/>
                    <a:lumOff val="35000"/>
                  </a:schemeClr>
                </a:solidFill>
                <a:latin typeface="+mj-lt"/>
                <a:cs typeface="Arial" panose="020B0604020202020204" pitchFamily="34" charset="0"/>
                <a:hlinkClick r:id="rId4"/>
              </a:rPr>
              <a:t>P2PSupport@un.org</a:t>
            </a:r>
            <a:r>
              <a:rPr lang="en-US" sz="1100" dirty="0">
                <a:solidFill>
                  <a:schemeClr val="tx1">
                    <a:lumMod val="65000"/>
                    <a:lumOff val="35000"/>
                  </a:schemeClr>
                </a:solidFill>
                <a:latin typeface="+mj-lt"/>
                <a:cs typeface="Arial" panose="020B0604020202020204" pitchFamily="34" charset="0"/>
              </a:rPr>
              <a:t>;</a:t>
            </a:r>
            <a:r>
              <a:rPr lang="en-US" sz="1100" b="1" dirty="0">
                <a:solidFill>
                  <a:schemeClr val="tx1">
                    <a:lumMod val="65000"/>
                    <a:lumOff val="35000"/>
                  </a:schemeClr>
                </a:solidFill>
                <a:latin typeface="+mj-lt"/>
                <a:cs typeface="Arial" panose="020B0604020202020204" pitchFamily="34" charset="0"/>
              </a:rPr>
              <a:t> </a:t>
            </a:r>
            <a:r>
              <a:rPr lang="en-US" sz="1100" dirty="0">
                <a:solidFill>
                  <a:schemeClr val="tx1">
                    <a:lumMod val="65000"/>
                    <a:lumOff val="35000"/>
                  </a:schemeClr>
                </a:solidFill>
                <a:latin typeface="+mj-lt"/>
                <a:cs typeface="Arial" panose="020B0604020202020204" pitchFamily="34" charset="0"/>
                <a:hlinkClick r:id="rId5"/>
              </a:rPr>
              <a:t>www.deliveraidbetter.org</a:t>
            </a:r>
            <a:r>
              <a:rPr lang="en-US" sz="1100" dirty="0">
                <a:solidFill>
                  <a:schemeClr val="tx1">
                    <a:lumMod val="65000"/>
                    <a:lumOff val="35000"/>
                  </a:schemeClr>
                </a:solidFill>
                <a:latin typeface="+mj-lt"/>
                <a:cs typeface="Arial" panose="020B0604020202020204" pitchFamily="34" charset="0"/>
              </a:rPr>
              <a:t> </a:t>
            </a:r>
            <a:endParaRPr lang="en-GB" sz="1100" dirty="0">
              <a:solidFill>
                <a:schemeClr val="tx1">
                  <a:lumMod val="65000"/>
                  <a:lumOff val="35000"/>
                </a:schemeClr>
              </a:solidFill>
              <a:latin typeface="+mj-lt"/>
              <a:cs typeface="Arial" panose="020B0604020202020204" pitchFamily="34" charset="0"/>
            </a:endParaRPr>
          </a:p>
          <a:p>
            <a:r>
              <a:rPr lang="en-GB" sz="1100" dirty="0">
                <a:solidFill>
                  <a:schemeClr val="tx1">
                    <a:lumMod val="65000"/>
                    <a:lumOff val="35000"/>
                  </a:schemeClr>
                </a:solidFill>
                <a:latin typeface="+mj-lt"/>
                <a:cs typeface="Arial" panose="020B0604020202020204" pitchFamily="34" charset="0"/>
              </a:rPr>
              <a:t>All webinar recordings are available on:</a:t>
            </a:r>
          </a:p>
          <a:p>
            <a:r>
              <a:rPr lang="en-GB" sz="1100" dirty="0">
                <a:solidFill>
                  <a:schemeClr val="tx1">
                    <a:lumMod val="65000"/>
                    <a:lumOff val="35000"/>
                  </a:schemeClr>
                </a:solidFill>
                <a:latin typeface="+mj-lt"/>
                <a:cs typeface="Arial" panose="020B0604020202020204" pitchFamily="34" charset="0"/>
                <a:hlinkClick r:id="rId6"/>
              </a:rPr>
              <a:t>https://www.youtube.com/channel/UC-tRLCM50a2ihhafscLh8YQ</a:t>
            </a:r>
            <a:endParaRPr lang="en-GB" sz="1100" dirty="0">
              <a:solidFill>
                <a:schemeClr val="tx1">
                  <a:lumMod val="65000"/>
                  <a:lumOff val="35000"/>
                </a:schemeClr>
              </a:solidFill>
              <a:latin typeface="+mj-lt"/>
              <a:cs typeface="Arial" panose="020B0604020202020204" pitchFamily="34" charset="0"/>
            </a:endParaRPr>
          </a:p>
          <a:p>
            <a:endParaRPr lang="en-US" sz="2800" dirty="0">
              <a:solidFill>
                <a:prstClr val="black"/>
              </a:solidFill>
              <a:latin typeface="+mj-lt"/>
              <a:cs typeface="Arial" panose="020B0604020202020204" pitchFamily="34" charset="0"/>
            </a:endParaRPr>
          </a:p>
        </p:txBody>
      </p:sp>
    </p:spTree>
    <p:extLst>
      <p:ext uri="{BB962C8B-B14F-4D97-AF65-F5344CB8AC3E}">
        <p14:creationId xmlns:p14="http://schemas.microsoft.com/office/powerpoint/2010/main" val="110126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9006" y="2791093"/>
            <a:ext cx="7937630" cy="1815882"/>
          </a:xfrm>
          <a:prstGeom prst="rect">
            <a:avLst/>
          </a:prstGeom>
          <a:solidFill>
            <a:schemeClr val="bg1">
              <a:alpha val="93000"/>
            </a:schemeClr>
          </a:solidFill>
          <a:ln w="28575">
            <a:noFill/>
          </a:ln>
        </p:spPr>
        <p:txBody>
          <a:bodyPr wrap="square" rtlCol="0">
            <a:spAutoFit/>
          </a:bodyPr>
          <a:lstStyle/>
          <a:p>
            <a:pPr algn="ctr"/>
            <a:endParaRPr lang="en-US" sz="2800" b="1" dirty="0">
              <a:solidFill>
                <a:srgbClr val="BE1213"/>
              </a:solidFill>
            </a:endParaRPr>
          </a:p>
          <a:p>
            <a:pPr algn="ctr"/>
            <a:r>
              <a:rPr lang="en-US" sz="2800" b="1" dirty="0">
                <a:solidFill>
                  <a:srgbClr val="BE1213"/>
                </a:solidFill>
              </a:rPr>
              <a:t>What steps have been taken to support local actors as equal, principled and strategic partners?</a:t>
            </a:r>
          </a:p>
          <a:p>
            <a:pPr algn="ctr"/>
            <a:endParaRPr lang="en-US" sz="2800" dirty="0">
              <a:solidFill>
                <a:prstClr val="black"/>
              </a:solidFill>
              <a:latin typeface="+mj-lt"/>
              <a:cs typeface="Arial" panose="020B0604020202020204" pitchFamily="34" charset="0"/>
            </a:endParaRPr>
          </a:p>
        </p:txBody>
      </p:sp>
    </p:spTree>
    <p:extLst>
      <p:ext uri="{BB962C8B-B14F-4D97-AF65-F5344CB8AC3E}">
        <p14:creationId xmlns:p14="http://schemas.microsoft.com/office/powerpoint/2010/main" val="154860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ekstSylinder 2"/>
          <p:cNvSpPr txBox="1"/>
          <p:nvPr/>
        </p:nvSpPr>
        <p:spPr>
          <a:xfrm>
            <a:off x="827585" y="1700808"/>
            <a:ext cx="1440160" cy="461665"/>
          </a:xfrm>
          <a:prstGeom prst="rect">
            <a:avLst/>
          </a:prstGeom>
          <a:solidFill>
            <a:schemeClr val="bg1"/>
          </a:solidFill>
        </p:spPr>
        <p:txBody>
          <a:bodyPr wrap="square" rtlCol="0">
            <a:spAutoFit/>
          </a:bodyPr>
          <a:lstStyle/>
          <a:p>
            <a:pPr algn="ctr"/>
            <a:r>
              <a:rPr lang="nb-NO" sz="2400" b="1" u="sng" dirty="0">
                <a:latin typeface="Arial" panose="020B0604020202020204" pitchFamily="34" charset="0"/>
                <a:cs typeface="Arial" panose="020B0604020202020204" pitchFamily="34" charset="0"/>
              </a:rPr>
              <a:t>Context</a:t>
            </a:r>
          </a:p>
        </p:txBody>
      </p:sp>
      <p:sp>
        <p:nvSpPr>
          <p:cNvPr id="16" name="Rectangle 15"/>
          <p:cNvSpPr/>
          <p:nvPr/>
        </p:nvSpPr>
        <p:spPr>
          <a:xfrm>
            <a:off x="827584" y="2437613"/>
            <a:ext cx="8193101" cy="2677656"/>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Evolution of Syrian NGOs </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Volume and nature of humanitarian operation</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Areas of operation</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Status of local NGOs</a:t>
            </a:r>
          </a:p>
        </p:txBody>
      </p:sp>
    </p:spTree>
    <p:extLst>
      <p:ext uri="{BB962C8B-B14F-4D97-AF65-F5344CB8AC3E}">
        <p14:creationId xmlns:p14="http://schemas.microsoft.com/office/powerpoint/2010/main" val="4291503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ekstSylinder 2"/>
          <p:cNvSpPr txBox="1"/>
          <p:nvPr/>
        </p:nvSpPr>
        <p:spPr>
          <a:xfrm>
            <a:off x="683569" y="1585705"/>
            <a:ext cx="6912767" cy="400110"/>
          </a:xfrm>
          <a:prstGeom prst="rect">
            <a:avLst/>
          </a:prstGeom>
          <a:solidFill>
            <a:schemeClr val="bg1"/>
          </a:solidFill>
        </p:spPr>
        <p:txBody>
          <a:bodyPr wrap="square" rtlCol="0">
            <a:spAutoFit/>
          </a:bodyPr>
          <a:lstStyle/>
          <a:p>
            <a:pPr algn="ctr"/>
            <a:r>
              <a:rPr lang="en-US" sz="2000" b="1" u="sng" dirty="0">
                <a:latin typeface="Arial" panose="020B0604020202020204" pitchFamily="34" charset="0"/>
                <a:cs typeface="Arial" panose="020B0604020202020204" pitchFamily="34" charset="0"/>
              </a:rPr>
              <a:t>Engagement &amp; inclusion of local NGOs in coordination</a:t>
            </a:r>
            <a:endParaRPr lang="nb-NO" sz="2000" b="1" u="sng" dirty="0">
              <a:latin typeface="Arial" panose="020B0604020202020204" pitchFamily="34" charset="0"/>
              <a:cs typeface="Arial" panose="020B0604020202020204" pitchFamily="34" charset="0"/>
            </a:endParaRPr>
          </a:p>
        </p:txBody>
      </p:sp>
      <p:sp>
        <p:nvSpPr>
          <p:cNvPr id="21" name="Content Placeholder 2"/>
          <p:cNvSpPr txBox="1">
            <a:spLocks/>
          </p:cNvSpPr>
          <p:nvPr/>
        </p:nvSpPr>
        <p:spPr>
          <a:xfrm>
            <a:off x="611561" y="2481040"/>
            <a:ext cx="6048672" cy="3669377"/>
          </a:xfrm>
          <a:prstGeom prst="rect">
            <a:avLst/>
          </a:prstGeom>
          <a:solidFill>
            <a:srgbClr val="FEFEFE"/>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Pre- UNSCR 2165 (</a:t>
            </a:r>
            <a:r>
              <a:rPr lang="en-US" sz="2000">
                <a:latin typeface="Arial" panose="020B0604020202020204" pitchFamily="34" charset="0"/>
                <a:cs typeface="Arial" panose="020B0604020202020204" pitchFamily="34" charset="0"/>
              </a:rPr>
              <a:t>July 2014)</a:t>
            </a:r>
            <a:endParaRPr lang="en-US" sz="2000" dirty="0">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Coordination structure</a:t>
            </a:r>
          </a:p>
          <a:p>
            <a:pPr lvl="1"/>
            <a:r>
              <a:rPr lang="en-US" sz="1800" dirty="0">
                <a:latin typeface="Arial" panose="020B0604020202020204" pitchFamily="34" charset="0"/>
                <a:cs typeface="Arial" panose="020B0604020202020204" pitchFamily="34" charset="0"/>
              </a:rPr>
              <a:t>Turkish Red Crescent (</a:t>
            </a:r>
            <a:r>
              <a:rPr lang="en-US" sz="1800" dirty="0" err="1">
                <a:latin typeface="Arial" panose="020B0604020202020204" pitchFamily="34" charset="0"/>
                <a:cs typeface="Arial" panose="020B0604020202020204" pitchFamily="34" charset="0"/>
              </a:rPr>
              <a:t>Kizilay</a:t>
            </a:r>
            <a:r>
              <a:rPr lang="en-US" sz="1800" dirty="0">
                <a:latin typeface="Arial" panose="020B0604020202020204" pitchFamily="34" charset="0"/>
                <a:cs typeface="Arial" panose="020B0604020202020204" pitchFamily="34" charset="0"/>
              </a:rPr>
              <a:t>)</a:t>
            </a:r>
          </a:p>
          <a:p>
            <a:pPr lvl="1"/>
            <a:endParaRPr lang="en-US" sz="18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2014 roll out of IASC humanitarian coordination</a:t>
            </a:r>
          </a:p>
          <a:p>
            <a:pPr lvl="1"/>
            <a:r>
              <a:rPr lang="en-US" sz="1800" dirty="0">
                <a:latin typeface="Arial" panose="020B0604020202020204" pitchFamily="34" charset="0"/>
                <a:cs typeface="Arial" panose="020B0604020202020204" pitchFamily="34" charset="0"/>
              </a:rPr>
              <a:t>Syrian Networks</a:t>
            </a:r>
          </a:p>
          <a:p>
            <a:pPr lvl="1"/>
            <a:r>
              <a:rPr lang="en-US" sz="1800" dirty="0">
                <a:latin typeface="Arial" panose="020B0604020202020204" pitchFamily="34" charset="0"/>
                <a:cs typeface="Arial" panose="020B0604020202020204" pitchFamily="34" charset="0"/>
              </a:rPr>
              <a:t>Humanitarian Liaison Group</a:t>
            </a:r>
          </a:p>
          <a:p>
            <a:pPr lvl="1"/>
            <a:r>
              <a:rPr lang="en-US" sz="1800" dirty="0">
                <a:latin typeface="Arial" panose="020B0604020202020204" pitchFamily="34" charset="0"/>
                <a:cs typeface="Arial" panose="020B0604020202020204" pitchFamily="34" charset="0"/>
              </a:rPr>
              <a:t>Inter-cluster coordination</a:t>
            </a:r>
          </a:p>
          <a:p>
            <a:pPr lvl="1"/>
            <a:r>
              <a:rPr lang="en-US" sz="1800" dirty="0">
                <a:latin typeface="Arial" panose="020B0604020202020204" pitchFamily="34" charset="0"/>
                <a:cs typeface="Arial" panose="020B0604020202020204" pitchFamily="34" charset="0"/>
              </a:rPr>
              <a:t>Cluster coordination and leadership</a:t>
            </a:r>
          </a:p>
          <a:p>
            <a:pPr lvl="1"/>
            <a:r>
              <a:rPr lang="en-US" sz="1800" dirty="0">
                <a:latin typeface="Arial" panose="020B0604020202020204" pitchFamily="34" charset="0"/>
                <a:cs typeface="Arial" panose="020B0604020202020204" pitchFamily="34" charset="0"/>
              </a:rPr>
              <a:t>Humanitarian Pooled fund</a:t>
            </a:r>
          </a:p>
        </p:txBody>
      </p:sp>
    </p:spTree>
    <p:extLst>
      <p:ext uri="{BB962C8B-B14F-4D97-AF65-F5344CB8AC3E}">
        <p14:creationId xmlns:p14="http://schemas.microsoft.com/office/powerpoint/2010/main" val="861493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6918" y="2945389"/>
            <a:ext cx="7937630" cy="1384995"/>
          </a:xfrm>
          <a:prstGeom prst="rect">
            <a:avLst/>
          </a:prstGeom>
          <a:solidFill>
            <a:schemeClr val="bg1">
              <a:alpha val="93000"/>
            </a:schemeClr>
          </a:solidFill>
          <a:ln w="28575">
            <a:noFill/>
          </a:ln>
        </p:spPr>
        <p:txBody>
          <a:bodyPr wrap="square" rtlCol="0">
            <a:spAutoFit/>
          </a:bodyPr>
          <a:lstStyle/>
          <a:p>
            <a:pPr algn="ctr"/>
            <a:r>
              <a:rPr lang="en-US" sz="2800" b="1" dirty="0">
                <a:solidFill>
                  <a:srgbClr val="BE1213"/>
                </a:solidFill>
              </a:rPr>
              <a:t>What are some lessons learned in areas such as representation, risk management and principled humanitarian action? </a:t>
            </a:r>
            <a:endParaRPr lang="en-US" sz="2800" dirty="0">
              <a:solidFill>
                <a:prstClr val="black"/>
              </a:solidFill>
              <a:latin typeface="+mj-lt"/>
              <a:cs typeface="Arial" panose="020B0604020202020204" pitchFamily="34" charset="0"/>
            </a:endParaRPr>
          </a:p>
        </p:txBody>
      </p:sp>
    </p:spTree>
    <p:extLst>
      <p:ext uri="{BB962C8B-B14F-4D97-AF65-F5344CB8AC3E}">
        <p14:creationId xmlns:p14="http://schemas.microsoft.com/office/powerpoint/2010/main" val="2959536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ekstSylinder 2"/>
          <p:cNvSpPr txBox="1"/>
          <p:nvPr/>
        </p:nvSpPr>
        <p:spPr>
          <a:xfrm>
            <a:off x="29237" y="1607439"/>
            <a:ext cx="9007259" cy="461665"/>
          </a:xfrm>
          <a:prstGeom prst="rect">
            <a:avLst/>
          </a:prstGeom>
          <a:solidFill>
            <a:schemeClr val="bg1"/>
          </a:solidFill>
        </p:spPr>
        <p:txBody>
          <a:bodyPr wrap="square" rtlCol="0">
            <a:spAutoFit/>
          </a:bodyPr>
          <a:lstStyle/>
          <a:p>
            <a:pPr algn="ctr"/>
            <a:r>
              <a:rPr lang="en-US" sz="2400" b="1" u="sng" dirty="0">
                <a:latin typeface="Arial" panose="020B0604020202020204" pitchFamily="34" charset="0"/>
                <a:cs typeface="Arial" panose="020B0604020202020204" pitchFamily="34" charset="0"/>
              </a:rPr>
              <a:t>Assets and Challenges</a:t>
            </a:r>
            <a:endParaRPr lang="nb-NO" sz="2400" b="1" u="sng" dirty="0">
              <a:latin typeface="Arial" panose="020B0604020202020204" pitchFamily="34" charset="0"/>
              <a:cs typeface="Arial" panose="020B0604020202020204" pitchFamily="34" charset="0"/>
            </a:endParaRPr>
          </a:p>
        </p:txBody>
      </p:sp>
      <p:sp>
        <p:nvSpPr>
          <p:cNvPr id="21" name="Content Placeholder 3"/>
          <p:cNvSpPr txBox="1">
            <a:spLocks/>
          </p:cNvSpPr>
          <p:nvPr/>
        </p:nvSpPr>
        <p:spPr>
          <a:xfrm>
            <a:off x="611561" y="2378863"/>
            <a:ext cx="3600399" cy="3941108"/>
          </a:xfrm>
          <a:prstGeom prst="rect">
            <a:avLst/>
          </a:prstGeom>
          <a:solidFill>
            <a:srgbClr val="FEFEFE"/>
          </a:solidFill>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a:latin typeface="Arial" panose="020B0604020202020204" pitchFamily="34" charset="0"/>
                <a:cs typeface="Arial" panose="020B0604020202020204" pitchFamily="34" charset="0"/>
              </a:rPr>
              <a:t>ASSETS</a:t>
            </a:r>
          </a:p>
          <a:p>
            <a:r>
              <a:rPr lang="en-US" sz="2400" dirty="0">
                <a:latin typeface="Arial" panose="020B0604020202020204" pitchFamily="34" charset="0"/>
                <a:cs typeface="Arial" panose="020B0604020202020204" pitchFamily="34" charset="0"/>
              </a:rPr>
              <a:t>Social stake</a:t>
            </a:r>
          </a:p>
          <a:p>
            <a:pPr lvl="1"/>
            <a:r>
              <a:rPr lang="en-US" sz="2400" dirty="0">
                <a:latin typeface="Arial" panose="020B0604020202020204" pitchFamily="34" charset="0"/>
                <a:cs typeface="Arial" panose="020B0604020202020204" pitchFamily="34" charset="0"/>
              </a:rPr>
              <a:t>AAP</a:t>
            </a:r>
          </a:p>
          <a:p>
            <a:pPr lvl="1"/>
            <a:r>
              <a:rPr lang="en-US" sz="2400" dirty="0">
                <a:latin typeface="Arial" panose="020B0604020202020204" pitchFamily="34" charset="0"/>
                <a:cs typeface="Arial" panose="020B0604020202020204" pitchFamily="34" charset="0"/>
              </a:rPr>
              <a:t>Information</a:t>
            </a:r>
          </a:p>
          <a:p>
            <a:pPr lvl="1"/>
            <a:r>
              <a:rPr lang="en-US" sz="2400" dirty="0">
                <a:latin typeface="Arial" panose="020B0604020202020204" pitchFamily="34" charset="0"/>
                <a:cs typeface="Arial" panose="020B0604020202020204" pitchFamily="34" charset="0"/>
              </a:rPr>
              <a:t>Expertise</a:t>
            </a:r>
          </a:p>
          <a:p>
            <a:r>
              <a:rPr lang="en-US" sz="2400" dirty="0">
                <a:latin typeface="Arial" panose="020B0604020202020204" pitchFamily="34" charset="0"/>
                <a:cs typeface="Arial" panose="020B0604020202020204" pitchFamily="34" charset="0"/>
              </a:rPr>
              <a:t>Diaspora</a:t>
            </a:r>
          </a:p>
          <a:p>
            <a:r>
              <a:rPr lang="en-US" sz="2400" dirty="0">
                <a:latin typeface="Arial" panose="020B0604020202020204" pitchFamily="34" charset="0"/>
                <a:cs typeface="Arial" panose="020B0604020202020204" pitchFamily="34" charset="0"/>
              </a:rPr>
              <a:t>Service delivery</a:t>
            </a:r>
          </a:p>
          <a:p>
            <a:r>
              <a:rPr lang="en-US" sz="2400" dirty="0">
                <a:latin typeface="Arial" panose="020B0604020202020204" pitchFamily="34" charset="0"/>
                <a:cs typeface="Arial" panose="020B0604020202020204" pitchFamily="34" charset="0"/>
              </a:rPr>
              <a:t>Innovation – 2 way</a:t>
            </a:r>
          </a:p>
          <a:p>
            <a:r>
              <a:rPr lang="en-US" sz="2400" dirty="0">
                <a:latin typeface="Arial" panose="020B0604020202020204" pitchFamily="34" charset="0"/>
                <a:cs typeface="Arial" panose="020B0604020202020204" pitchFamily="34" charset="0"/>
              </a:rPr>
              <a:t>Non-traditional funding</a:t>
            </a:r>
          </a:p>
        </p:txBody>
      </p:sp>
      <p:sp>
        <p:nvSpPr>
          <p:cNvPr id="23" name="Content Placeholder 5"/>
          <p:cNvSpPr txBox="1">
            <a:spLocks/>
          </p:cNvSpPr>
          <p:nvPr/>
        </p:nvSpPr>
        <p:spPr>
          <a:xfrm>
            <a:off x="4572000" y="2378863"/>
            <a:ext cx="3960440" cy="3941108"/>
          </a:xfrm>
          <a:prstGeom prst="rect">
            <a:avLst/>
          </a:prstGeom>
          <a:solidFill>
            <a:srgbClr val="FEFEFE"/>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200" b="1" dirty="0">
                <a:latin typeface="Arial" panose="020B0604020202020204" pitchFamily="34" charset="0"/>
                <a:cs typeface="Arial" panose="020B0604020202020204" pitchFamily="34" charset="0"/>
              </a:rPr>
              <a:t>CHALLENGES</a:t>
            </a:r>
          </a:p>
          <a:p>
            <a:r>
              <a:rPr lang="en-US" sz="2100" dirty="0">
                <a:latin typeface="Arial" panose="020B0604020202020204" pitchFamily="34" charset="0"/>
                <a:cs typeface="Arial" panose="020B0604020202020204" pitchFamily="34" charset="0"/>
              </a:rPr>
              <a:t>Limits of humanitarian frameworks &amp; principles</a:t>
            </a:r>
          </a:p>
          <a:p>
            <a:r>
              <a:rPr lang="en-US" sz="2100" dirty="0">
                <a:latin typeface="Arial" panose="020B0604020202020204" pitchFamily="34" charset="0"/>
                <a:cs typeface="Arial" panose="020B0604020202020204" pitchFamily="34" charset="0"/>
              </a:rPr>
              <a:t>Risk &amp; duty of care</a:t>
            </a:r>
          </a:p>
          <a:p>
            <a:r>
              <a:rPr lang="en-US" sz="2100" dirty="0">
                <a:latin typeface="Arial" panose="020B0604020202020204" pitchFamily="34" charset="0"/>
                <a:cs typeface="Arial" panose="020B0604020202020204" pitchFamily="34" charset="0"/>
              </a:rPr>
              <a:t>National &amp; local authorities</a:t>
            </a:r>
          </a:p>
          <a:p>
            <a:r>
              <a:rPr lang="en-US" sz="2100" dirty="0">
                <a:latin typeface="Arial" panose="020B0604020202020204" pitchFamily="34" charset="0"/>
                <a:cs typeface="Arial" panose="020B0604020202020204" pitchFamily="34" charset="0"/>
              </a:rPr>
              <a:t>Square pegs and round holes</a:t>
            </a:r>
          </a:p>
          <a:p>
            <a:r>
              <a:rPr lang="en-US" sz="2100" dirty="0">
                <a:latin typeface="Arial" panose="020B0604020202020204" pitchFamily="34" charset="0"/>
                <a:cs typeface="Arial" panose="020B0604020202020204" pitchFamily="34" charset="0"/>
              </a:rPr>
              <a:t>FUNDING!</a:t>
            </a:r>
          </a:p>
          <a:p>
            <a:endParaRPr lang="en-US" sz="2000" dirty="0"/>
          </a:p>
        </p:txBody>
      </p:sp>
    </p:spTree>
    <p:extLst>
      <p:ext uri="{BB962C8B-B14F-4D97-AF65-F5344CB8AC3E}">
        <p14:creationId xmlns:p14="http://schemas.microsoft.com/office/powerpoint/2010/main" val="62468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TekstSylinder 2"/>
          <p:cNvSpPr txBox="1"/>
          <p:nvPr/>
        </p:nvSpPr>
        <p:spPr>
          <a:xfrm>
            <a:off x="179513" y="1607439"/>
            <a:ext cx="4608511" cy="461665"/>
          </a:xfrm>
          <a:prstGeom prst="rect">
            <a:avLst/>
          </a:prstGeom>
          <a:solidFill>
            <a:schemeClr val="bg1"/>
          </a:solidFill>
        </p:spPr>
        <p:txBody>
          <a:bodyPr wrap="square" rtlCol="0">
            <a:spAutoFit/>
          </a:bodyPr>
          <a:lstStyle/>
          <a:p>
            <a:pPr algn="ctr"/>
            <a:r>
              <a:rPr lang="en-US" sz="2400" b="1" u="sng" dirty="0">
                <a:latin typeface="Arial" panose="020B0604020202020204" pitchFamily="34" charset="0"/>
                <a:cs typeface="Arial" panose="020B0604020202020204" pitchFamily="34" charset="0"/>
              </a:rPr>
              <a:t>Outstanding Questions</a:t>
            </a:r>
            <a:endParaRPr lang="nb-NO" sz="2400" b="1" u="sng" dirty="0">
              <a:latin typeface="Arial" panose="020B0604020202020204" pitchFamily="34" charset="0"/>
              <a:cs typeface="Arial" panose="020B0604020202020204" pitchFamily="34" charset="0"/>
            </a:endParaRPr>
          </a:p>
        </p:txBody>
      </p:sp>
      <p:sp>
        <p:nvSpPr>
          <p:cNvPr id="16" name="Rectangle 15"/>
          <p:cNvSpPr/>
          <p:nvPr/>
        </p:nvSpPr>
        <p:spPr>
          <a:xfrm>
            <a:off x="467545" y="2224882"/>
            <a:ext cx="6552727" cy="3416320"/>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Realizing the Grand Bargain commitments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Humanitarian principles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Risk and duty of care</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Legal status</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Engaging in longer term national processes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98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550" y="560158"/>
            <a:ext cx="1187624" cy="477017"/>
          </a:xfrm>
          <a:prstGeom prst="rect">
            <a:avLst/>
          </a:prstGeom>
        </p:spPr>
      </p:pic>
      <p:sp>
        <p:nvSpPr>
          <p:cNvPr id="17" name="TextBox 16"/>
          <p:cNvSpPr txBox="1"/>
          <p:nvPr/>
        </p:nvSpPr>
        <p:spPr>
          <a:xfrm>
            <a:off x="-2" y="0"/>
            <a:ext cx="9144002" cy="246221"/>
          </a:xfrm>
          <a:prstGeom prst="rect">
            <a:avLst/>
          </a:prstGeom>
          <a:solidFill>
            <a:schemeClr val="bg1">
              <a:lumMod val="85000"/>
            </a:schemeClr>
          </a:solidFill>
        </p:spPr>
        <p:txBody>
          <a:bodyPr wrap="square" rtlCol="0">
            <a:spAutoFit/>
          </a:bodyPr>
          <a:lstStyle/>
          <a:p>
            <a:pPr algn="ctr"/>
            <a:r>
              <a:rPr lang="en-GB" sz="1000" dirty="0">
                <a:solidFill>
                  <a:schemeClr val="tx1">
                    <a:lumMod val="75000"/>
                    <a:lumOff val="25000"/>
                  </a:schemeClr>
                </a:solidFill>
                <a:latin typeface="+mj-lt"/>
                <a:cs typeface="Arial" panose="020B0604020202020204" pitchFamily="34" charset="0"/>
              </a:rPr>
              <a:t>Peer 2 Peer Support is formerly known as STAIT</a:t>
            </a:r>
          </a:p>
        </p:txBody>
      </p:sp>
      <p:sp>
        <p:nvSpPr>
          <p:cNvPr id="18" name="TextBox 17"/>
          <p:cNvSpPr txBox="1"/>
          <p:nvPr/>
        </p:nvSpPr>
        <p:spPr>
          <a:xfrm>
            <a:off x="-3" y="6465112"/>
            <a:ext cx="9144002" cy="400110"/>
          </a:xfrm>
          <a:prstGeom prst="rect">
            <a:avLst/>
          </a:prstGeom>
          <a:solidFill>
            <a:schemeClr val="bg1">
              <a:lumMod val="75000"/>
            </a:schemeClr>
          </a:solidFill>
        </p:spPr>
        <p:txBody>
          <a:bodyPr wrap="square" rtlCol="0">
            <a:spAutoFit/>
          </a:bodyPr>
          <a:lstStyle/>
          <a:p>
            <a:pPr algn="ctr"/>
            <a:r>
              <a:rPr lang="en-GB" sz="1000" dirty="0">
                <a:solidFill>
                  <a:schemeClr val="tx1">
                    <a:lumMod val="85000"/>
                    <a:lumOff val="15000"/>
                  </a:schemeClr>
                </a:solidFill>
                <a:latin typeface="+mj-lt"/>
                <a:cs typeface="Arial" panose="020B0604020202020204" pitchFamily="34" charset="0"/>
              </a:rPr>
              <a:t>P2P Support – For Humanitarian Leaders in the Field </a:t>
            </a:r>
          </a:p>
          <a:p>
            <a:pPr algn="ctr"/>
            <a:r>
              <a:rPr lang="en-GB" sz="1000" dirty="0">
                <a:solidFill>
                  <a:schemeClr val="tx1">
                    <a:lumMod val="85000"/>
                    <a:lumOff val="15000"/>
                  </a:schemeClr>
                </a:solidFill>
                <a:latin typeface="+mj-lt"/>
                <a:cs typeface="Arial" panose="020B0604020202020204" pitchFamily="34" charset="0"/>
              </a:rPr>
              <a:t> Created by the Emergency Directors’ Group (EDG) in 2013</a:t>
            </a:r>
          </a:p>
        </p:txBody>
      </p:sp>
      <p:pic>
        <p:nvPicPr>
          <p:cNvPr id="8" name="Picture 7"/>
          <p:cNvPicPr>
            <a:picLocks noChangeAspect="1"/>
          </p:cNvPicPr>
          <p:nvPr/>
        </p:nvPicPr>
        <p:blipFill>
          <a:blip r:embed="rId3"/>
          <a:stretch>
            <a:fillRect/>
          </a:stretch>
        </p:blipFill>
        <p:spPr>
          <a:xfrm>
            <a:off x="29237" y="312594"/>
            <a:ext cx="2057400" cy="1143000"/>
          </a:xfrm>
          <a:prstGeom prst="rect">
            <a:avLst/>
          </a:prstGeom>
        </p:spPr>
      </p:pic>
      <p:cxnSp>
        <p:nvCxnSpPr>
          <p:cNvPr id="20" name="Straight Connector 19"/>
          <p:cNvCxnSpPr/>
          <p:nvPr/>
        </p:nvCxnSpPr>
        <p:spPr>
          <a:xfrm>
            <a:off x="-4178" y="1518657"/>
            <a:ext cx="9144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99007" y="2791093"/>
            <a:ext cx="7937630" cy="1384995"/>
          </a:xfrm>
          <a:prstGeom prst="rect">
            <a:avLst/>
          </a:prstGeom>
          <a:solidFill>
            <a:schemeClr val="bg1">
              <a:alpha val="93000"/>
            </a:schemeClr>
          </a:solidFill>
          <a:ln w="28575">
            <a:noFill/>
          </a:ln>
        </p:spPr>
        <p:txBody>
          <a:bodyPr wrap="square" rtlCol="0">
            <a:spAutoFit/>
          </a:bodyPr>
          <a:lstStyle/>
          <a:p>
            <a:pPr algn="ctr"/>
            <a:r>
              <a:rPr lang="en-US" sz="2800" b="1" dirty="0">
                <a:solidFill>
                  <a:srgbClr val="BE1213"/>
                </a:solidFill>
              </a:rPr>
              <a:t>How have local actors ensured their voice and expertise are part of the collective humanitarian response, including in decision-making?</a:t>
            </a:r>
          </a:p>
        </p:txBody>
      </p:sp>
    </p:spTree>
    <p:extLst>
      <p:ext uri="{BB962C8B-B14F-4D97-AF65-F5344CB8AC3E}">
        <p14:creationId xmlns:p14="http://schemas.microsoft.com/office/powerpoint/2010/main" val="2472619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22933</TotalTime>
  <Words>1317</Words>
  <Application>Microsoft Office PowerPoint</Application>
  <PresentationFormat>On-screen Show (4:3)</PresentationFormat>
  <Paragraphs>183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CASH TRANSFERS TRANSFORMING HUMANITARIAN ASSISTANCE? FIELD PERSPECTIVES. FUTURE DIRECTION?</dc:title>
  <dc:creator>OCHA</dc:creator>
  <cp:lastModifiedBy>Venkatesh Naik</cp:lastModifiedBy>
  <cp:revision>481</cp:revision>
  <cp:lastPrinted>2017-05-31T09:50:17Z</cp:lastPrinted>
  <dcterms:created xsi:type="dcterms:W3CDTF">2015-12-14T17:21:15Z</dcterms:created>
  <dcterms:modified xsi:type="dcterms:W3CDTF">2017-09-26T15:12:50Z</dcterms:modified>
</cp:coreProperties>
</file>